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7" r:id="rId19"/>
    <p:sldId id="269"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77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Lbls>
            <c:showLegendKey val="0"/>
            <c:showVal val="0"/>
            <c:showCatName val="1"/>
            <c:showSerName val="0"/>
            <c:showPercent val="1"/>
            <c:showBubbleSize val="0"/>
            <c:showLeaderLines val="1"/>
          </c:dLbls>
          <c:cat>
            <c:strRef>
              <c:f>Лист1!$A$2:$A$4</c:f>
              <c:strCache>
                <c:ptCount val="3"/>
                <c:pt idx="0">
                  <c:v>Выпущен с чистой речью</c:v>
                </c:pt>
                <c:pt idx="1">
                  <c:v>Выпущен с улучшением</c:v>
                </c:pt>
                <c:pt idx="2">
                  <c:v>Оставлен на повтор</c:v>
                </c:pt>
              </c:strCache>
            </c:strRef>
          </c:cat>
          <c:val>
            <c:numRef>
              <c:f>Лист1!$B$2:$B$4</c:f>
              <c:numCache>
                <c:formatCode>0.00%</c:formatCode>
                <c:ptCount val="3"/>
                <c:pt idx="0">
                  <c:v>0.73399999999999999</c:v>
                </c:pt>
                <c:pt idx="1">
                  <c:v>0.158</c:v>
                </c:pt>
                <c:pt idx="2">
                  <c:v>9.8000000000000004E-2</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63095-45E3-47B8-9901-0FC0C432C3EA}" type="doc">
      <dgm:prSet loTypeId="urn:microsoft.com/office/officeart/2005/8/layout/vList4" loCatId="list" qsTypeId="urn:microsoft.com/office/officeart/2005/8/quickstyle/simple3" qsCatId="simple" csTypeId="urn:microsoft.com/office/officeart/2005/8/colors/accent2_4" csCatId="accent2" phldr="1"/>
      <dgm:spPr/>
      <dgm:t>
        <a:bodyPr/>
        <a:lstStyle/>
        <a:p>
          <a:endParaRPr lang="ru-RU"/>
        </a:p>
      </dgm:t>
    </dgm:pt>
    <dgm:pt modelId="{821801BB-A33B-44A8-AFC0-3C56E267AE28}">
      <dgm:prSet phldrT="[Текст]"/>
      <dgm:spPr/>
      <dgm:t>
        <a:bodyPr/>
        <a:lstStyle/>
        <a:p>
          <a:r>
            <a:rPr lang="ru-RU" u="sng" dirty="0" err="1" smtClean="0">
              <a:effectLst>
                <a:outerShdw blurRad="38100" dist="38100" dir="2700000" algn="tl">
                  <a:srgbClr val="000000">
                    <a:alpha val="43137"/>
                  </a:srgbClr>
                </a:outerShdw>
              </a:effectLst>
            </a:rPr>
            <a:t>Диагностико</a:t>
          </a:r>
          <a:r>
            <a:rPr lang="ru-RU" u="sng" dirty="0" smtClean="0">
              <a:effectLst>
                <a:outerShdw blurRad="38100" dist="38100" dir="2700000" algn="tl">
                  <a:srgbClr val="000000">
                    <a:alpha val="43137"/>
                  </a:srgbClr>
                </a:outerShdw>
              </a:effectLst>
            </a:rPr>
            <a:t>-прогностическое направление</a:t>
          </a:r>
          <a:endParaRPr lang="ru-RU" u="sng" dirty="0">
            <a:effectLst>
              <a:outerShdw blurRad="38100" dist="38100" dir="2700000" algn="tl">
                <a:srgbClr val="000000">
                  <a:alpha val="43137"/>
                </a:srgbClr>
              </a:outerShdw>
            </a:effectLst>
          </a:endParaRPr>
        </a:p>
      </dgm:t>
    </dgm:pt>
    <dgm:pt modelId="{75F4DAAB-AD78-4FB0-ADB2-9F5125F34FB2}" type="parTrans" cxnId="{09B327A0-17E3-44D9-922F-3786BADA7844}">
      <dgm:prSet/>
      <dgm:spPr/>
      <dgm:t>
        <a:bodyPr/>
        <a:lstStyle/>
        <a:p>
          <a:endParaRPr lang="ru-RU"/>
        </a:p>
      </dgm:t>
    </dgm:pt>
    <dgm:pt modelId="{962274C3-ECB7-4415-94EA-32E5F55E8DB8}" type="sibTrans" cxnId="{09B327A0-17E3-44D9-922F-3786BADA7844}">
      <dgm:prSet/>
      <dgm:spPr/>
      <dgm:t>
        <a:bodyPr/>
        <a:lstStyle/>
        <a:p>
          <a:endParaRPr lang="ru-RU"/>
        </a:p>
      </dgm:t>
    </dgm:pt>
    <dgm:pt modelId="{8D031DD0-0FDE-49D2-9B29-9535F78B8C78}">
      <dgm:prSet phldrT="[Текст]"/>
      <dgm:spPr/>
      <dgm:t>
        <a:bodyPr/>
        <a:lstStyle/>
        <a:p>
          <a:r>
            <a:rPr lang="ru-RU" dirty="0" smtClean="0"/>
            <a:t>Логопедическое обследование устной и письменной речи;</a:t>
          </a:r>
          <a:endParaRPr lang="ru-RU" dirty="0"/>
        </a:p>
      </dgm:t>
    </dgm:pt>
    <dgm:pt modelId="{EBF6FE4C-CC4E-4B96-B750-48B9BF7D5983}" type="parTrans" cxnId="{D77ADA7B-0FBE-4E47-852C-408A3E58125F}">
      <dgm:prSet/>
      <dgm:spPr/>
      <dgm:t>
        <a:bodyPr/>
        <a:lstStyle/>
        <a:p>
          <a:endParaRPr lang="ru-RU"/>
        </a:p>
      </dgm:t>
    </dgm:pt>
    <dgm:pt modelId="{2F26FAB7-C1BF-46A6-AFF4-87307CA0957C}" type="sibTrans" cxnId="{D77ADA7B-0FBE-4E47-852C-408A3E58125F}">
      <dgm:prSet/>
      <dgm:spPr/>
      <dgm:t>
        <a:bodyPr/>
        <a:lstStyle/>
        <a:p>
          <a:endParaRPr lang="ru-RU"/>
        </a:p>
      </dgm:t>
    </dgm:pt>
    <dgm:pt modelId="{0863A11B-C329-4FD3-B175-E63D99B87EAF}">
      <dgm:prSet phldrT="[Текст]"/>
      <dgm:spPr/>
      <dgm:t>
        <a:bodyPr/>
        <a:lstStyle/>
        <a:p>
          <a:r>
            <a:rPr lang="ru-RU" dirty="0" smtClean="0"/>
            <a:t>Определение  индивидуальных коррекционных «маршрутов»;</a:t>
          </a:r>
          <a:endParaRPr lang="ru-RU" dirty="0"/>
        </a:p>
      </dgm:t>
    </dgm:pt>
    <dgm:pt modelId="{E64EC68B-E62E-444A-AC1E-BDFA361EAC50}" type="parTrans" cxnId="{D88D870F-F3C3-4142-9EB7-629495905743}">
      <dgm:prSet/>
      <dgm:spPr/>
      <dgm:t>
        <a:bodyPr/>
        <a:lstStyle/>
        <a:p>
          <a:endParaRPr lang="ru-RU"/>
        </a:p>
      </dgm:t>
    </dgm:pt>
    <dgm:pt modelId="{4B21A88E-FF72-4E39-93AE-61F057D357EC}" type="sibTrans" cxnId="{D88D870F-F3C3-4142-9EB7-629495905743}">
      <dgm:prSet/>
      <dgm:spPr/>
      <dgm:t>
        <a:bodyPr/>
        <a:lstStyle/>
        <a:p>
          <a:endParaRPr lang="ru-RU"/>
        </a:p>
      </dgm:t>
    </dgm:pt>
    <dgm:pt modelId="{8F8F0D35-7E4A-4B2A-858E-23A2F6ACF162}">
      <dgm:prSet phldrT="[Текст]"/>
      <dgm:spPr/>
      <dgm:t>
        <a:bodyPr/>
        <a:lstStyle/>
        <a:p>
          <a:r>
            <a:rPr lang="ru-RU" u="sng" dirty="0" smtClean="0">
              <a:effectLst>
                <a:outerShdw blurRad="38100" dist="38100" dir="2700000" algn="tl">
                  <a:srgbClr val="000000">
                    <a:alpha val="43137"/>
                  </a:srgbClr>
                </a:outerShdw>
              </a:effectLst>
            </a:rPr>
            <a:t>Коррекционно-развивающее направление</a:t>
          </a:r>
          <a:endParaRPr lang="ru-RU" u="sng" dirty="0">
            <a:effectLst>
              <a:outerShdw blurRad="38100" dist="38100" dir="2700000" algn="tl">
                <a:srgbClr val="000000">
                  <a:alpha val="43137"/>
                </a:srgbClr>
              </a:outerShdw>
            </a:effectLst>
          </a:endParaRPr>
        </a:p>
      </dgm:t>
    </dgm:pt>
    <dgm:pt modelId="{9B0A83D3-4C9C-4123-B1BD-DCC47B469ADF}" type="parTrans" cxnId="{95053F29-9739-4A4D-89FB-17C5DEE29C96}">
      <dgm:prSet/>
      <dgm:spPr/>
      <dgm:t>
        <a:bodyPr/>
        <a:lstStyle/>
        <a:p>
          <a:endParaRPr lang="ru-RU"/>
        </a:p>
      </dgm:t>
    </dgm:pt>
    <dgm:pt modelId="{87325080-2BA6-4C34-A7CC-F81D259D8D7B}" type="sibTrans" cxnId="{95053F29-9739-4A4D-89FB-17C5DEE29C96}">
      <dgm:prSet/>
      <dgm:spPr/>
      <dgm:t>
        <a:bodyPr/>
        <a:lstStyle/>
        <a:p>
          <a:endParaRPr lang="ru-RU"/>
        </a:p>
      </dgm:t>
    </dgm:pt>
    <dgm:pt modelId="{5970A165-D5A5-4714-AE69-6B689CCF71C8}">
      <dgm:prSet phldrT="[Текст]"/>
      <dgm:spPr/>
      <dgm:t>
        <a:bodyPr/>
        <a:lstStyle/>
        <a:p>
          <a:r>
            <a:rPr lang="ru-RU" dirty="0" smtClean="0"/>
            <a:t>Организация и проведение коррекционных логопедических занятий;</a:t>
          </a:r>
          <a:endParaRPr lang="ru-RU" dirty="0"/>
        </a:p>
      </dgm:t>
    </dgm:pt>
    <dgm:pt modelId="{8AF89FE7-7B1D-4A4D-8DB8-D28A25972886}" type="parTrans" cxnId="{E2C3B5C5-3E67-4215-83B7-9805CB0FEFE4}">
      <dgm:prSet/>
      <dgm:spPr/>
      <dgm:t>
        <a:bodyPr/>
        <a:lstStyle/>
        <a:p>
          <a:endParaRPr lang="ru-RU"/>
        </a:p>
      </dgm:t>
    </dgm:pt>
    <dgm:pt modelId="{154C0925-447B-4692-A710-58CF96FF947C}" type="sibTrans" cxnId="{E2C3B5C5-3E67-4215-83B7-9805CB0FEFE4}">
      <dgm:prSet/>
      <dgm:spPr/>
      <dgm:t>
        <a:bodyPr/>
        <a:lstStyle/>
        <a:p>
          <a:endParaRPr lang="ru-RU"/>
        </a:p>
      </dgm:t>
    </dgm:pt>
    <dgm:pt modelId="{95940CFD-DE09-41E3-9818-40CE1DB01D89}">
      <dgm:prSet phldrT="[Текст]"/>
      <dgm:spPr/>
      <dgm:t>
        <a:bodyPr/>
        <a:lstStyle/>
        <a:p>
          <a:r>
            <a:rPr lang="ru-RU" dirty="0" smtClean="0"/>
            <a:t>Мониторинг эффективности логопедической деятельности (по Мониторинговым картам в течение учебного года);</a:t>
          </a:r>
          <a:endParaRPr lang="ru-RU" dirty="0"/>
        </a:p>
      </dgm:t>
    </dgm:pt>
    <dgm:pt modelId="{CB984DFD-526A-4F0E-905F-21D3C3D1253B}" type="parTrans" cxnId="{B9F2A07F-48E7-45BB-8335-C47DC1C5A45E}">
      <dgm:prSet/>
      <dgm:spPr/>
      <dgm:t>
        <a:bodyPr/>
        <a:lstStyle/>
        <a:p>
          <a:endParaRPr lang="ru-RU"/>
        </a:p>
      </dgm:t>
    </dgm:pt>
    <dgm:pt modelId="{94608E43-C39D-45D2-B083-0B5E686A62F9}" type="sibTrans" cxnId="{B9F2A07F-48E7-45BB-8335-C47DC1C5A45E}">
      <dgm:prSet/>
      <dgm:spPr/>
      <dgm:t>
        <a:bodyPr/>
        <a:lstStyle/>
        <a:p>
          <a:endParaRPr lang="ru-RU"/>
        </a:p>
      </dgm:t>
    </dgm:pt>
    <dgm:pt modelId="{9BB36DA7-9539-43B9-BA08-E0DE79CF84D8}">
      <dgm:prSet phldrT="[Текст]"/>
      <dgm:spPr/>
      <dgm:t>
        <a:bodyPr/>
        <a:lstStyle/>
        <a:p>
          <a:r>
            <a:rPr lang="ru-RU" dirty="0" smtClean="0"/>
            <a:t>Научно-методическое направление</a:t>
          </a:r>
          <a:endParaRPr lang="ru-RU" dirty="0"/>
        </a:p>
      </dgm:t>
    </dgm:pt>
    <dgm:pt modelId="{736C1ABB-0310-4D75-823A-8D6D59058DEC}" type="parTrans" cxnId="{962AF3E3-BBAC-40DD-8171-80AD6340CBCD}">
      <dgm:prSet/>
      <dgm:spPr/>
      <dgm:t>
        <a:bodyPr/>
        <a:lstStyle/>
        <a:p>
          <a:endParaRPr lang="ru-RU"/>
        </a:p>
      </dgm:t>
    </dgm:pt>
    <dgm:pt modelId="{D392AE74-D5B4-4EAC-83AB-BC68DBF52B08}" type="sibTrans" cxnId="{962AF3E3-BBAC-40DD-8171-80AD6340CBCD}">
      <dgm:prSet/>
      <dgm:spPr/>
      <dgm:t>
        <a:bodyPr/>
        <a:lstStyle/>
        <a:p>
          <a:endParaRPr lang="ru-RU"/>
        </a:p>
      </dgm:t>
    </dgm:pt>
    <dgm:pt modelId="{89F1C4F1-504B-4413-9E8C-E42B7633B734}">
      <dgm:prSet phldrT="[Текст]"/>
      <dgm:spPr/>
      <dgm:t>
        <a:bodyPr/>
        <a:lstStyle/>
        <a:p>
          <a:r>
            <a:rPr lang="ru-RU" dirty="0" smtClean="0"/>
            <a:t>Разработка рабочих программ;</a:t>
          </a:r>
          <a:endParaRPr lang="ru-RU" dirty="0"/>
        </a:p>
      </dgm:t>
    </dgm:pt>
    <dgm:pt modelId="{8FD0B982-F573-401D-9F61-021D909BD8CC}" type="parTrans" cxnId="{27F35C21-12DE-4D32-9CEE-DD6CCE79EFE0}">
      <dgm:prSet/>
      <dgm:spPr/>
      <dgm:t>
        <a:bodyPr/>
        <a:lstStyle/>
        <a:p>
          <a:endParaRPr lang="ru-RU"/>
        </a:p>
      </dgm:t>
    </dgm:pt>
    <dgm:pt modelId="{DDF0EA10-0FA8-4FE6-B98B-CCE60A811D4C}" type="sibTrans" cxnId="{27F35C21-12DE-4D32-9CEE-DD6CCE79EFE0}">
      <dgm:prSet/>
      <dgm:spPr/>
      <dgm:t>
        <a:bodyPr/>
        <a:lstStyle/>
        <a:p>
          <a:endParaRPr lang="ru-RU"/>
        </a:p>
      </dgm:t>
    </dgm:pt>
    <dgm:pt modelId="{08A83DEA-D167-458E-B226-A5354156D38B}">
      <dgm:prSet phldrT="[Текст]"/>
      <dgm:spPr/>
      <dgm:t>
        <a:bodyPr/>
        <a:lstStyle/>
        <a:p>
          <a:r>
            <a:rPr lang="ru-RU" dirty="0" smtClean="0"/>
            <a:t>Разработка системы мониторинга эффективности логопедической работы;</a:t>
          </a:r>
          <a:endParaRPr lang="ru-RU" dirty="0"/>
        </a:p>
      </dgm:t>
    </dgm:pt>
    <dgm:pt modelId="{D8D95F20-50B4-4B4D-BEB6-65F5CCA30FA6}" type="parTrans" cxnId="{24DEE470-C992-4EED-8B46-A926A687DE2D}">
      <dgm:prSet/>
      <dgm:spPr/>
      <dgm:t>
        <a:bodyPr/>
        <a:lstStyle/>
        <a:p>
          <a:endParaRPr lang="ru-RU"/>
        </a:p>
      </dgm:t>
    </dgm:pt>
    <dgm:pt modelId="{D6EC46DE-C0D9-4792-AD5D-984925FB0FE7}" type="sibTrans" cxnId="{24DEE470-C992-4EED-8B46-A926A687DE2D}">
      <dgm:prSet/>
      <dgm:spPr/>
      <dgm:t>
        <a:bodyPr/>
        <a:lstStyle/>
        <a:p>
          <a:endParaRPr lang="ru-RU"/>
        </a:p>
      </dgm:t>
    </dgm:pt>
    <dgm:pt modelId="{FE5E98FF-9C86-415B-8D8D-C7314AF64C63}">
      <dgm:prSet phldrT="[Текст]"/>
      <dgm:spPr/>
      <dgm:t>
        <a:bodyPr/>
        <a:lstStyle/>
        <a:p>
          <a:r>
            <a:rPr lang="ru-RU" dirty="0" smtClean="0"/>
            <a:t>Обследование неречевых базовых по речи функций;</a:t>
          </a:r>
          <a:endParaRPr lang="ru-RU" dirty="0"/>
        </a:p>
      </dgm:t>
    </dgm:pt>
    <dgm:pt modelId="{AC4CF331-18A9-4CA2-9C2F-0B5D99BA2417}" type="parTrans" cxnId="{69E30912-A129-4A44-AD3C-77E1FB80832A}">
      <dgm:prSet/>
      <dgm:spPr/>
      <dgm:t>
        <a:bodyPr/>
        <a:lstStyle/>
        <a:p>
          <a:endParaRPr lang="ru-RU"/>
        </a:p>
      </dgm:t>
    </dgm:pt>
    <dgm:pt modelId="{7170B89F-C4B6-4691-BC36-93E88D47BDB4}" type="sibTrans" cxnId="{69E30912-A129-4A44-AD3C-77E1FB80832A}">
      <dgm:prSet/>
      <dgm:spPr/>
      <dgm:t>
        <a:bodyPr/>
        <a:lstStyle/>
        <a:p>
          <a:endParaRPr lang="ru-RU"/>
        </a:p>
      </dgm:t>
    </dgm:pt>
    <dgm:pt modelId="{E806885D-D74F-4248-B92B-8E7E66362B64}">
      <dgm:prSet phldrT="[Текст]"/>
      <dgm:spPr/>
      <dgm:t>
        <a:bodyPr/>
        <a:lstStyle/>
        <a:p>
          <a:r>
            <a:rPr lang="ru-RU" dirty="0" smtClean="0"/>
            <a:t>Планирование индивидуальной и фронтальной работы;</a:t>
          </a:r>
          <a:endParaRPr lang="ru-RU" dirty="0"/>
        </a:p>
      </dgm:t>
    </dgm:pt>
    <dgm:pt modelId="{31BE0E1D-88B2-415D-95F0-B6DFADC7644A}" type="parTrans" cxnId="{914D620E-D787-465C-A9D7-3893F23F73E7}">
      <dgm:prSet/>
      <dgm:spPr/>
      <dgm:t>
        <a:bodyPr/>
        <a:lstStyle/>
        <a:p>
          <a:endParaRPr lang="ru-RU"/>
        </a:p>
      </dgm:t>
    </dgm:pt>
    <dgm:pt modelId="{0A8D348A-2218-473B-AFF8-AB717D5CAAF1}" type="sibTrans" cxnId="{914D620E-D787-465C-A9D7-3893F23F73E7}">
      <dgm:prSet/>
      <dgm:spPr/>
      <dgm:t>
        <a:bodyPr/>
        <a:lstStyle/>
        <a:p>
          <a:endParaRPr lang="ru-RU"/>
        </a:p>
      </dgm:t>
    </dgm:pt>
    <dgm:pt modelId="{FC876BC1-ADD3-460D-95F7-7BD0E1A6A96D}">
      <dgm:prSet phldrT="[Текст]"/>
      <dgm:spPr/>
      <dgm:t>
        <a:bodyPr/>
        <a:lstStyle/>
        <a:p>
          <a:r>
            <a:rPr lang="ru-RU" dirty="0" smtClean="0"/>
            <a:t>Обследование и анализ результатов логопедической работы.</a:t>
          </a:r>
          <a:endParaRPr lang="ru-RU" dirty="0"/>
        </a:p>
      </dgm:t>
    </dgm:pt>
    <dgm:pt modelId="{CA755BCA-12FC-42EB-A486-5C8000CAB895}" type="parTrans" cxnId="{3BE4F8A0-3388-4BD5-B776-064B00A1B171}">
      <dgm:prSet/>
      <dgm:spPr/>
      <dgm:t>
        <a:bodyPr/>
        <a:lstStyle/>
        <a:p>
          <a:endParaRPr lang="ru-RU"/>
        </a:p>
      </dgm:t>
    </dgm:pt>
    <dgm:pt modelId="{1670FE92-6834-4911-A9FA-D76D92F29D76}" type="sibTrans" cxnId="{3BE4F8A0-3388-4BD5-B776-064B00A1B171}">
      <dgm:prSet/>
      <dgm:spPr/>
      <dgm:t>
        <a:bodyPr/>
        <a:lstStyle/>
        <a:p>
          <a:endParaRPr lang="ru-RU"/>
        </a:p>
      </dgm:t>
    </dgm:pt>
    <dgm:pt modelId="{1ABFAC3F-9FC2-41F4-9350-7C5C1997E5B4}">
      <dgm:prSet phldrT="[Текст]"/>
      <dgm:spPr/>
      <dgm:t>
        <a:bodyPr/>
        <a:lstStyle/>
        <a:p>
          <a:r>
            <a:rPr lang="ru-RU" dirty="0" smtClean="0"/>
            <a:t>Пропаганда логопедических знаний среди </a:t>
          </a:r>
          <a:r>
            <a:rPr lang="ru-RU" u="sng" dirty="0" smtClean="0"/>
            <a:t>родителей.</a:t>
          </a:r>
          <a:endParaRPr lang="ru-RU" u="sng" dirty="0"/>
        </a:p>
      </dgm:t>
    </dgm:pt>
    <dgm:pt modelId="{8601D1C5-8612-4925-A53E-F05CAAD61247}" type="parTrans" cxnId="{83BCF73E-ADF9-4630-A927-51AE4D8E281D}">
      <dgm:prSet/>
      <dgm:spPr/>
      <dgm:t>
        <a:bodyPr/>
        <a:lstStyle/>
        <a:p>
          <a:endParaRPr lang="ru-RU"/>
        </a:p>
      </dgm:t>
    </dgm:pt>
    <dgm:pt modelId="{6419B2E3-2BF6-4C77-A4A3-FAB2473493B9}" type="sibTrans" cxnId="{83BCF73E-ADF9-4630-A927-51AE4D8E281D}">
      <dgm:prSet/>
      <dgm:spPr/>
      <dgm:t>
        <a:bodyPr/>
        <a:lstStyle/>
        <a:p>
          <a:endParaRPr lang="ru-RU"/>
        </a:p>
      </dgm:t>
    </dgm:pt>
    <dgm:pt modelId="{290EB501-AAE8-4F40-B1B9-101509D54FEF}">
      <dgm:prSet phldrT="[Текст]"/>
      <dgm:spPr/>
      <dgm:t>
        <a:bodyPr/>
        <a:lstStyle/>
        <a:p>
          <a:r>
            <a:rPr lang="ru-RU" dirty="0" smtClean="0"/>
            <a:t>Сопровождение обучающихся 5-х классов, прошедших ранее логопедическую коррекцию (в контексте реализации ФГОС);</a:t>
          </a:r>
          <a:endParaRPr lang="ru-RU" dirty="0"/>
        </a:p>
      </dgm:t>
    </dgm:pt>
    <dgm:pt modelId="{D22CE774-9B6A-4E34-B8AC-2210C327C6C5}" type="parTrans" cxnId="{567B3E85-7371-46F0-BF5B-533A6BB9FBD5}">
      <dgm:prSet/>
      <dgm:spPr/>
      <dgm:t>
        <a:bodyPr/>
        <a:lstStyle/>
        <a:p>
          <a:endParaRPr lang="ru-RU"/>
        </a:p>
      </dgm:t>
    </dgm:pt>
    <dgm:pt modelId="{46C70699-7218-4A02-AC1C-A2B2DCA53FBD}" type="sibTrans" cxnId="{567B3E85-7371-46F0-BF5B-533A6BB9FBD5}">
      <dgm:prSet/>
      <dgm:spPr/>
      <dgm:t>
        <a:bodyPr/>
        <a:lstStyle/>
        <a:p>
          <a:endParaRPr lang="ru-RU"/>
        </a:p>
      </dgm:t>
    </dgm:pt>
    <dgm:pt modelId="{EE557F15-63D5-46E4-8332-73717C2412B4}">
      <dgm:prSet phldrT="[Текст]"/>
      <dgm:spPr/>
      <dgm:t>
        <a:bodyPr/>
        <a:lstStyle/>
        <a:p>
          <a:r>
            <a:rPr lang="ru-RU" dirty="0" smtClean="0"/>
            <a:t>Пропаганда логопедических знаний среди педагогов;</a:t>
          </a:r>
          <a:endParaRPr lang="ru-RU" dirty="0"/>
        </a:p>
      </dgm:t>
    </dgm:pt>
    <dgm:pt modelId="{BAF70A1C-E044-4A67-BF73-A7F2923ADAED}" type="parTrans" cxnId="{F7B48613-85DB-47C8-BE90-098DAB93550D}">
      <dgm:prSet/>
      <dgm:spPr/>
      <dgm:t>
        <a:bodyPr/>
        <a:lstStyle/>
        <a:p>
          <a:endParaRPr lang="ru-RU"/>
        </a:p>
      </dgm:t>
    </dgm:pt>
    <dgm:pt modelId="{EE5907B9-52D6-42D3-9F9B-39BDC1616028}" type="sibTrans" cxnId="{F7B48613-85DB-47C8-BE90-098DAB93550D}">
      <dgm:prSet/>
      <dgm:spPr/>
      <dgm:t>
        <a:bodyPr/>
        <a:lstStyle/>
        <a:p>
          <a:endParaRPr lang="ru-RU"/>
        </a:p>
      </dgm:t>
    </dgm:pt>
    <dgm:pt modelId="{7182A3FE-DA46-4B39-9C1E-A305D1909E10}">
      <dgm:prSet phldrT="[Текст]"/>
      <dgm:spPr/>
      <dgm:t>
        <a:bodyPr/>
        <a:lstStyle/>
        <a:p>
          <a:r>
            <a:rPr lang="ru-RU" dirty="0" smtClean="0"/>
            <a:t>Накопление материально-дидактической базы </a:t>
          </a:r>
          <a:r>
            <a:rPr lang="ru-RU" dirty="0" err="1" smtClean="0"/>
            <a:t>логопункта</a:t>
          </a:r>
          <a:r>
            <a:rPr lang="ru-RU" dirty="0" smtClean="0"/>
            <a:t>;</a:t>
          </a:r>
          <a:endParaRPr lang="ru-RU" dirty="0"/>
        </a:p>
      </dgm:t>
    </dgm:pt>
    <dgm:pt modelId="{0285CEDD-526F-4CB3-9F94-1A6E7F52B8F8}" type="parTrans" cxnId="{79AF6A5B-E2F3-43B3-9FDD-0778DDC62D7C}">
      <dgm:prSet/>
      <dgm:spPr/>
      <dgm:t>
        <a:bodyPr/>
        <a:lstStyle/>
        <a:p>
          <a:endParaRPr lang="ru-RU"/>
        </a:p>
      </dgm:t>
    </dgm:pt>
    <dgm:pt modelId="{EDA42DB7-98DA-4774-9F5B-ED2BDB137FDB}" type="sibTrans" cxnId="{79AF6A5B-E2F3-43B3-9FDD-0778DDC62D7C}">
      <dgm:prSet/>
      <dgm:spPr/>
      <dgm:t>
        <a:bodyPr/>
        <a:lstStyle/>
        <a:p>
          <a:endParaRPr lang="ru-RU"/>
        </a:p>
      </dgm:t>
    </dgm:pt>
    <dgm:pt modelId="{33508B61-FBEF-42C7-BF00-87FF7E5F611D}">
      <dgm:prSet phldrT="[Текст]"/>
      <dgm:spPr/>
      <dgm:t>
        <a:bodyPr/>
        <a:lstStyle/>
        <a:p>
          <a:r>
            <a:rPr lang="ru-RU" dirty="0" smtClean="0"/>
            <a:t>Ведение сайта-портфолио и т.д.</a:t>
          </a:r>
          <a:endParaRPr lang="ru-RU" dirty="0"/>
        </a:p>
      </dgm:t>
    </dgm:pt>
    <dgm:pt modelId="{B766FA90-988A-4BB9-ACEC-6D40B531BA6B}" type="parTrans" cxnId="{6AE88A23-8BBD-4333-B83D-3FD6D957C8BA}">
      <dgm:prSet/>
      <dgm:spPr/>
      <dgm:t>
        <a:bodyPr/>
        <a:lstStyle/>
        <a:p>
          <a:endParaRPr lang="ru-RU"/>
        </a:p>
      </dgm:t>
    </dgm:pt>
    <dgm:pt modelId="{0B7C7E1C-F14E-489C-AED5-098F8BD55A41}" type="sibTrans" cxnId="{6AE88A23-8BBD-4333-B83D-3FD6D957C8BA}">
      <dgm:prSet/>
      <dgm:spPr/>
      <dgm:t>
        <a:bodyPr/>
        <a:lstStyle/>
        <a:p>
          <a:endParaRPr lang="ru-RU"/>
        </a:p>
      </dgm:t>
    </dgm:pt>
    <dgm:pt modelId="{8B8487EF-9868-468B-8D9D-0C3BC01377EE}" type="pres">
      <dgm:prSet presAssocID="{98363095-45E3-47B8-9901-0FC0C432C3EA}" presName="linear" presStyleCnt="0">
        <dgm:presLayoutVars>
          <dgm:dir/>
          <dgm:resizeHandles val="exact"/>
        </dgm:presLayoutVars>
      </dgm:prSet>
      <dgm:spPr/>
      <dgm:t>
        <a:bodyPr/>
        <a:lstStyle/>
        <a:p>
          <a:endParaRPr lang="ru-RU"/>
        </a:p>
      </dgm:t>
    </dgm:pt>
    <dgm:pt modelId="{F6602B44-2940-4958-8E52-A60606DB8065}" type="pres">
      <dgm:prSet presAssocID="{821801BB-A33B-44A8-AFC0-3C56E267AE28}" presName="comp" presStyleCnt="0"/>
      <dgm:spPr/>
      <dgm:t>
        <a:bodyPr/>
        <a:lstStyle/>
        <a:p>
          <a:endParaRPr lang="ru-RU"/>
        </a:p>
      </dgm:t>
    </dgm:pt>
    <dgm:pt modelId="{15877398-FF07-4D24-AB67-E6726EA2AF67}" type="pres">
      <dgm:prSet presAssocID="{821801BB-A33B-44A8-AFC0-3C56E267AE28}" presName="box" presStyleLbl="node1" presStyleIdx="0" presStyleCnt="3"/>
      <dgm:spPr/>
      <dgm:t>
        <a:bodyPr/>
        <a:lstStyle/>
        <a:p>
          <a:endParaRPr lang="ru-RU"/>
        </a:p>
      </dgm:t>
    </dgm:pt>
    <dgm:pt modelId="{48FCB224-66C8-4F7C-904E-2DA010C64427}" type="pres">
      <dgm:prSet presAssocID="{821801BB-A33B-44A8-AFC0-3C56E267AE28}"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1D73797B-8B32-4330-9804-00FC916AF84E}" type="pres">
      <dgm:prSet presAssocID="{821801BB-A33B-44A8-AFC0-3C56E267AE28}" presName="text" presStyleLbl="node1" presStyleIdx="0" presStyleCnt="3">
        <dgm:presLayoutVars>
          <dgm:bulletEnabled val="1"/>
        </dgm:presLayoutVars>
      </dgm:prSet>
      <dgm:spPr/>
      <dgm:t>
        <a:bodyPr/>
        <a:lstStyle/>
        <a:p>
          <a:endParaRPr lang="ru-RU"/>
        </a:p>
      </dgm:t>
    </dgm:pt>
    <dgm:pt modelId="{5AC1C82A-359D-43A0-AB97-47D6A1972DA2}" type="pres">
      <dgm:prSet presAssocID="{962274C3-ECB7-4415-94EA-32E5F55E8DB8}" presName="spacer" presStyleCnt="0"/>
      <dgm:spPr/>
      <dgm:t>
        <a:bodyPr/>
        <a:lstStyle/>
        <a:p>
          <a:endParaRPr lang="ru-RU"/>
        </a:p>
      </dgm:t>
    </dgm:pt>
    <dgm:pt modelId="{FD1A314D-4C0A-48AC-983D-D2BD468B0710}" type="pres">
      <dgm:prSet presAssocID="{8F8F0D35-7E4A-4B2A-858E-23A2F6ACF162}" presName="comp" presStyleCnt="0"/>
      <dgm:spPr/>
      <dgm:t>
        <a:bodyPr/>
        <a:lstStyle/>
        <a:p>
          <a:endParaRPr lang="ru-RU"/>
        </a:p>
      </dgm:t>
    </dgm:pt>
    <dgm:pt modelId="{B0BEA888-E6C7-4AA3-8057-5DFDE4DC4602}" type="pres">
      <dgm:prSet presAssocID="{8F8F0D35-7E4A-4B2A-858E-23A2F6ACF162}" presName="box" presStyleLbl="node1" presStyleIdx="1" presStyleCnt="3"/>
      <dgm:spPr/>
      <dgm:t>
        <a:bodyPr/>
        <a:lstStyle/>
        <a:p>
          <a:endParaRPr lang="ru-RU"/>
        </a:p>
      </dgm:t>
    </dgm:pt>
    <dgm:pt modelId="{650F9B4C-C851-4377-BD12-A741C6766559}" type="pres">
      <dgm:prSet presAssocID="{8F8F0D35-7E4A-4B2A-858E-23A2F6ACF162}"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73EF9C42-658F-475E-A355-61B0306215C6}" type="pres">
      <dgm:prSet presAssocID="{8F8F0D35-7E4A-4B2A-858E-23A2F6ACF162}" presName="text" presStyleLbl="node1" presStyleIdx="1" presStyleCnt="3">
        <dgm:presLayoutVars>
          <dgm:bulletEnabled val="1"/>
        </dgm:presLayoutVars>
      </dgm:prSet>
      <dgm:spPr/>
      <dgm:t>
        <a:bodyPr/>
        <a:lstStyle/>
        <a:p>
          <a:endParaRPr lang="ru-RU"/>
        </a:p>
      </dgm:t>
    </dgm:pt>
    <dgm:pt modelId="{FB008918-A249-494A-A6F6-E23C6935CC52}" type="pres">
      <dgm:prSet presAssocID="{87325080-2BA6-4C34-A7CC-F81D259D8D7B}" presName="spacer" presStyleCnt="0"/>
      <dgm:spPr/>
      <dgm:t>
        <a:bodyPr/>
        <a:lstStyle/>
        <a:p>
          <a:endParaRPr lang="ru-RU"/>
        </a:p>
      </dgm:t>
    </dgm:pt>
    <dgm:pt modelId="{33EACC70-C6E5-4B27-9915-14698BCEC139}" type="pres">
      <dgm:prSet presAssocID="{9BB36DA7-9539-43B9-BA08-E0DE79CF84D8}" presName="comp" presStyleCnt="0"/>
      <dgm:spPr/>
      <dgm:t>
        <a:bodyPr/>
        <a:lstStyle/>
        <a:p>
          <a:endParaRPr lang="ru-RU"/>
        </a:p>
      </dgm:t>
    </dgm:pt>
    <dgm:pt modelId="{A9CAF89E-A510-4006-B995-B487A59E3386}" type="pres">
      <dgm:prSet presAssocID="{9BB36DA7-9539-43B9-BA08-E0DE79CF84D8}" presName="box" presStyleLbl="node1" presStyleIdx="2" presStyleCnt="3"/>
      <dgm:spPr/>
      <dgm:t>
        <a:bodyPr/>
        <a:lstStyle/>
        <a:p>
          <a:endParaRPr lang="ru-RU"/>
        </a:p>
      </dgm:t>
    </dgm:pt>
    <dgm:pt modelId="{FE203B4F-2CAE-4D1F-B49A-9356F8B2B746}" type="pres">
      <dgm:prSet presAssocID="{9BB36DA7-9539-43B9-BA08-E0DE79CF84D8}"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t>
        <a:bodyPr/>
        <a:lstStyle/>
        <a:p>
          <a:endParaRPr lang="ru-RU"/>
        </a:p>
      </dgm:t>
    </dgm:pt>
    <dgm:pt modelId="{CD3AB1DF-F167-4049-962F-1D40B82886EE}" type="pres">
      <dgm:prSet presAssocID="{9BB36DA7-9539-43B9-BA08-E0DE79CF84D8}" presName="text" presStyleLbl="node1" presStyleIdx="2" presStyleCnt="3">
        <dgm:presLayoutVars>
          <dgm:bulletEnabled val="1"/>
        </dgm:presLayoutVars>
      </dgm:prSet>
      <dgm:spPr/>
      <dgm:t>
        <a:bodyPr/>
        <a:lstStyle/>
        <a:p>
          <a:endParaRPr lang="ru-RU"/>
        </a:p>
      </dgm:t>
    </dgm:pt>
  </dgm:ptLst>
  <dgm:cxnLst>
    <dgm:cxn modelId="{035925F1-383F-4195-BAA5-E57E827EAC1E}" type="presOf" srcId="{8D031DD0-0FDE-49D2-9B29-9535F78B8C78}" destId="{15877398-FF07-4D24-AB67-E6726EA2AF67}" srcOrd="0" destOrd="1" presId="urn:microsoft.com/office/officeart/2005/8/layout/vList4"/>
    <dgm:cxn modelId="{511E929B-41D2-4866-B4DB-80D52B43B066}" type="presOf" srcId="{95940CFD-DE09-41E3-9818-40CE1DB01D89}" destId="{B0BEA888-E6C7-4AA3-8057-5DFDE4DC4602}" srcOrd="0" destOrd="2" presId="urn:microsoft.com/office/officeart/2005/8/layout/vList4"/>
    <dgm:cxn modelId="{B9F2A07F-48E7-45BB-8335-C47DC1C5A45E}" srcId="{8F8F0D35-7E4A-4B2A-858E-23A2F6ACF162}" destId="{95940CFD-DE09-41E3-9818-40CE1DB01D89}" srcOrd="1" destOrd="0" parTransId="{CB984DFD-526A-4F0E-905F-21D3C3D1253B}" sibTransId="{94608E43-C39D-45D2-B083-0B5E686A62F9}"/>
    <dgm:cxn modelId="{69E30912-A129-4A44-AD3C-77E1FB80832A}" srcId="{821801BB-A33B-44A8-AFC0-3C56E267AE28}" destId="{FE5E98FF-9C86-415B-8D8D-C7314AF64C63}" srcOrd="1" destOrd="0" parTransId="{AC4CF331-18A9-4CA2-9C2F-0B5D99BA2417}" sibTransId="{7170B89F-C4B6-4691-BC36-93E88D47BDB4}"/>
    <dgm:cxn modelId="{67A4DF8A-39CC-474E-83DB-9B14FE30E979}" type="presOf" srcId="{7182A3FE-DA46-4B39-9C1E-A305D1909E10}" destId="{CD3AB1DF-F167-4049-962F-1D40B82886EE}" srcOrd="1" destOrd="4" presId="urn:microsoft.com/office/officeart/2005/8/layout/vList4"/>
    <dgm:cxn modelId="{65753CA3-97CF-4E57-AB6C-E665F5017545}" type="presOf" srcId="{5970A165-D5A5-4714-AE69-6B689CCF71C8}" destId="{B0BEA888-E6C7-4AA3-8057-5DFDE4DC4602}" srcOrd="0" destOrd="1" presId="urn:microsoft.com/office/officeart/2005/8/layout/vList4"/>
    <dgm:cxn modelId="{C0382215-7E4A-475D-86B1-AE00B76D7689}" type="presOf" srcId="{08A83DEA-D167-458E-B226-A5354156D38B}" destId="{A9CAF89E-A510-4006-B995-B487A59E3386}" srcOrd="0" destOrd="2" presId="urn:microsoft.com/office/officeart/2005/8/layout/vList4"/>
    <dgm:cxn modelId="{1EB967F2-4B80-4803-8018-D9C02CE26980}" type="presOf" srcId="{95940CFD-DE09-41E3-9818-40CE1DB01D89}" destId="{73EF9C42-658F-475E-A355-61B0306215C6}" srcOrd="1" destOrd="2" presId="urn:microsoft.com/office/officeart/2005/8/layout/vList4"/>
    <dgm:cxn modelId="{7DDD88EB-A33D-4B66-B485-7DD5AA3402BC}" type="presOf" srcId="{1ABFAC3F-9FC2-41F4-9350-7C5C1997E5B4}" destId="{B0BEA888-E6C7-4AA3-8057-5DFDE4DC4602}" srcOrd="0" destOrd="4" presId="urn:microsoft.com/office/officeart/2005/8/layout/vList4"/>
    <dgm:cxn modelId="{2D32A8B6-CE67-4E33-BE8B-39341F35D6FF}" type="presOf" srcId="{5970A165-D5A5-4714-AE69-6B689CCF71C8}" destId="{73EF9C42-658F-475E-A355-61B0306215C6}" srcOrd="1" destOrd="1" presId="urn:microsoft.com/office/officeart/2005/8/layout/vList4"/>
    <dgm:cxn modelId="{EA9C54B7-C3BC-4598-A9AA-F16B49F16B3A}" type="presOf" srcId="{821801BB-A33B-44A8-AFC0-3C56E267AE28}" destId="{15877398-FF07-4D24-AB67-E6726EA2AF67}" srcOrd="0" destOrd="0" presId="urn:microsoft.com/office/officeart/2005/8/layout/vList4"/>
    <dgm:cxn modelId="{E2C3B5C5-3E67-4215-83B7-9805CB0FEFE4}" srcId="{8F8F0D35-7E4A-4B2A-858E-23A2F6ACF162}" destId="{5970A165-D5A5-4714-AE69-6B689CCF71C8}" srcOrd="0" destOrd="0" parTransId="{8AF89FE7-7B1D-4A4D-8DB8-D28A25972886}" sibTransId="{154C0925-447B-4692-A710-58CF96FF947C}"/>
    <dgm:cxn modelId="{914D620E-D787-465C-A9D7-3893F23F73E7}" srcId="{821801BB-A33B-44A8-AFC0-3C56E267AE28}" destId="{E806885D-D74F-4248-B92B-8E7E66362B64}" srcOrd="3" destOrd="0" parTransId="{31BE0E1D-88B2-415D-95F0-B6DFADC7644A}" sibTransId="{0A8D348A-2218-473B-AFF8-AB717D5CAAF1}"/>
    <dgm:cxn modelId="{3BE4F8A0-3388-4BD5-B776-064B00A1B171}" srcId="{821801BB-A33B-44A8-AFC0-3C56E267AE28}" destId="{FC876BC1-ADD3-460D-95F7-7BD0E1A6A96D}" srcOrd="4" destOrd="0" parTransId="{CA755BCA-12FC-42EB-A486-5C8000CAB895}" sibTransId="{1670FE92-6834-4911-A9FA-D76D92F29D76}"/>
    <dgm:cxn modelId="{1832457E-D7AD-4A26-9493-D23BB5BD8044}" type="presOf" srcId="{0863A11B-C329-4FD3-B175-E63D99B87EAF}" destId="{15877398-FF07-4D24-AB67-E6726EA2AF67}" srcOrd="0" destOrd="3" presId="urn:microsoft.com/office/officeart/2005/8/layout/vList4"/>
    <dgm:cxn modelId="{62837DD6-C9F1-4611-A30A-561F6975E3DC}" type="presOf" srcId="{8F8F0D35-7E4A-4B2A-858E-23A2F6ACF162}" destId="{B0BEA888-E6C7-4AA3-8057-5DFDE4DC4602}" srcOrd="0" destOrd="0" presId="urn:microsoft.com/office/officeart/2005/8/layout/vList4"/>
    <dgm:cxn modelId="{27F35C21-12DE-4D32-9CEE-DD6CCE79EFE0}" srcId="{9BB36DA7-9539-43B9-BA08-E0DE79CF84D8}" destId="{89F1C4F1-504B-4413-9E8C-E42B7633B734}" srcOrd="0" destOrd="0" parTransId="{8FD0B982-F573-401D-9F61-021D909BD8CC}" sibTransId="{DDF0EA10-0FA8-4FE6-B98B-CCE60A811D4C}"/>
    <dgm:cxn modelId="{AECDE392-2091-4465-8166-E850C51A145B}" type="presOf" srcId="{9BB36DA7-9539-43B9-BA08-E0DE79CF84D8}" destId="{A9CAF89E-A510-4006-B995-B487A59E3386}" srcOrd="0" destOrd="0" presId="urn:microsoft.com/office/officeart/2005/8/layout/vList4"/>
    <dgm:cxn modelId="{92FECC81-8804-466A-A6A6-2588E8AC4BEA}" type="presOf" srcId="{FC876BC1-ADD3-460D-95F7-7BD0E1A6A96D}" destId="{15877398-FF07-4D24-AB67-E6726EA2AF67}" srcOrd="0" destOrd="5" presId="urn:microsoft.com/office/officeart/2005/8/layout/vList4"/>
    <dgm:cxn modelId="{D88D870F-F3C3-4142-9EB7-629495905743}" srcId="{821801BB-A33B-44A8-AFC0-3C56E267AE28}" destId="{0863A11B-C329-4FD3-B175-E63D99B87EAF}" srcOrd="2" destOrd="0" parTransId="{E64EC68B-E62E-444A-AC1E-BDFA361EAC50}" sibTransId="{4B21A88E-FF72-4E39-93AE-61F057D357EC}"/>
    <dgm:cxn modelId="{4D70FA60-D276-4117-98D8-A7E8BAF544A2}" type="presOf" srcId="{EE557F15-63D5-46E4-8332-73717C2412B4}" destId="{A9CAF89E-A510-4006-B995-B487A59E3386}" srcOrd="0" destOrd="3" presId="urn:microsoft.com/office/officeart/2005/8/layout/vList4"/>
    <dgm:cxn modelId="{93BB0FED-C462-411F-AE1B-76E48FA2BCBA}" type="presOf" srcId="{1ABFAC3F-9FC2-41F4-9350-7C5C1997E5B4}" destId="{73EF9C42-658F-475E-A355-61B0306215C6}" srcOrd="1" destOrd="4" presId="urn:microsoft.com/office/officeart/2005/8/layout/vList4"/>
    <dgm:cxn modelId="{83BCF73E-ADF9-4630-A927-51AE4D8E281D}" srcId="{8F8F0D35-7E4A-4B2A-858E-23A2F6ACF162}" destId="{1ABFAC3F-9FC2-41F4-9350-7C5C1997E5B4}" srcOrd="3" destOrd="0" parTransId="{8601D1C5-8612-4925-A53E-F05CAAD61247}" sibTransId="{6419B2E3-2BF6-4C77-A4A3-FAB2473493B9}"/>
    <dgm:cxn modelId="{D6E1BAF5-F068-49C1-99B7-83B635319D95}" type="presOf" srcId="{33508B61-FBEF-42C7-BF00-87FF7E5F611D}" destId="{A9CAF89E-A510-4006-B995-B487A59E3386}" srcOrd="0" destOrd="5" presId="urn:microsoft.com/office/officeart/2005/8/layout/vList4"/>
    <dgm:cxn modelId="{24DEE470-C992-4EED-8B46-A926A687DE2D}" srcId="{9BB36DA7-9539-43B9-BA08-E0DE79CF84D8}" destId="{08A83DEA-D167-458E-B226-A5354156D38B}" srcOrd="1" destOrd="0" parTransId="{D8D95F20-50B4-4B4D-BEB6-65F5CCA30FA6}" sibTransId="{D6EC46DE-C0D9-4792-AD5D-984925FB0FE7}"/>
    <dgm:cxn modelId="{6AE88A23-8BBD-4333-B83D-3FD6D957C8BA}" srcId="{9BB36DA7-9539-43B9-BA08-E0DE79CF84D8}" destId="{33508B61-FBEF-42C7-BF00-87FF7E5F611D}" srcOrd="4" destOrd="0" parTransId="{B766FA90-988A-4BB9-ACEC-6D40B531BA6B}" sibTransId="{0B7C7E1C-F14E-489C-AED5-098F8BD55A41}"/>
    <dgm:cxn modelId="{D77ADA7B-0FBE-4E47-852C-408A3E58125F}" srcId="{821801BB-A33B-44A8-AFC0-3C56E267AE28}" destId="{8D031DD0-0FDE-49D2-9B29-9535F78B8C78}" srcOrd="0" destOrd="0" parTransId="{EBF6FE4C-CC4E-4B96-B750-48B9BF7D5983}" sibTransId="{2F26FAB7-C1BF-46A6-AFF4-87307CA0957C}"/>
    <dgm:cxn modelId="{E8E88A2F-F9C9-4D18-A6F5-3783D8C9D6E9}" type="presOf" srcId="{290EB501-AAE8-4F40-B1B9-101509D54FEF}" destId="{73EF9C42-658F-475E-A355-61B0306215C6}" srcOrd="1" destOrd="3" presId="urn:microsoft.com/office/officeart/2005/8/layout/vList4"/>
    <dgm:cxn modelId="{5829851C-8EAF-4B8D-A90A-EDB0F8E35A1F}" type="presOf" srcId="{FC876BC1-ADD3-460D-95F7-7BD0E1A6A96D}" destId="{1D73797B-8B32-4330-9804-00FC916AF84E}" srcOrd="1" destOrd="5" presId="urn:microsoft.com/office/officeart/2005/8/layout/vList4"/>
    <dgm:cxn modelId="{DA404472-9173-4959-AA0F-497AA4140A7D}" type="presOf" srcId="{290EB501-AAE8-4F40-B1B9-101509D54FEF}" destId="{B0BEA888-E6C7-4AA3-8057-5DFDE4DC4602}" srcOrd="0" destOrd="3" presId="urn:microsoft.com/office/officeart/2005/8/layout/vList4"/>
    <dgm:cxn modelId="{6BD03019-757E-4BE1-9FB5-7FE78D09069F}" type="presOf" srcId="{FE5E98FF-9C86-415B-8D8D-C7314AF64C63}" destId="{15877398-FF07-4D24-AB67-E6726EA2AF67}" srcOrd="0" destOrd="2" presId="urn:microsoft.com/office/officeart/2005/8/layout/vList4"/>
    <dgm:cxn modelId="{95053F29-9739-4A4D-89FB-17C5DEE29C96}" srcId="{98363095-45E3-47B8-9901-0FC0C432C3EA}" destId="{8F8F0D35-7E4A-4B2A-858E-23A2F6ACF162}" srcOrd="1" destOrd="0" parTransId="{9B0A83D3-4C9C-4123-B1BD-DCC47B469ADF}" sibTransId="{87325080-2BA6-4C34-A7CC-F81D259D8D7B}"/>
    <dgm:cxn modelId="{208BDF72-2477-4209-925C-A2257A8447B0}" type="presOf" srcId="{33508B61-FBEF-42C7-BF00-87FF7E5F611D}" destId="{CD3AB1DF-F167-4049-962F-1D40B82886EE}" srcOrd="1" destOrd="5" presId="urn:microsoft.com/office/officeart/2005/8/layout/vList4"/>
    <dgm:cxn modelId="{962AF3E3-BBAC-40DD-8171-80AD6340CBCD}" srcId="{98363095-45E3-47B8-9901-0FC0C432C3EA}" destId="{9BB36DA7-9539-43B9-BA08-E0DE79CF84D8}" srcOrd="2" destOrd="0" parTransId="{736C1ABB-0310-4D75-823A-8D6D59058DEC}" sibTransId="{D392AE74-D5B4-4EAC-83AB-BC68DBF52B08}"/>
    <dgm:cxn modelId="{9D612D05-112D-488F-9FF6-E7EA8BCE683C}" type="presOf" srcId="{9BB36DA7-9539-43B9-BA08-E0DE79CF84D8}" destId="{CD3AB1DF-F167-4049-962F-1D40B82886EE}" srcOrd="1" destOrd="0" presId="urn:microsoft.com/office/officeart/2005/8/layout/vList4"/>
    <dgm:cxn modelId="{F3E86291-4A32-4805-B4F4-81498B9116DE}" type="presOf" srcId="{0863A11B-C329-4FD3-B175-E63D99B87EAF}" destId="{1D73797B-8B32-4330-9804-00FC916AF84E}" srcOrd="1" destOrd="3" presId="urn:microsoft.com/office/officeart/2005/8/layout/vList4"/>
    <dgm:cxn modelId="{01286358-3CBB-4A91-8397-362D555B5A5E}" type="presOf" srcId="{8D031DD0-0FDE-49D2-9B29-9535F78B8C78}" destId="{1D73797B-8B32-4330-9804-00FC916AF84E}" srcOrd="1" destOrd="1" presId="urn:microsoft.com/office/officeart/2005/8/layout/vList4"/>
    <dgm:cxn modelId="{CF59C4E0-C385-4FEF-BCE0-27181D973F48}" type="presOf" srcId="{E806885D-D74F-4248-B92B-8E7E66362B64}" destId="{1D73797B-8B32-4330-9804-00FC916AF84E}" srcOrd="1" destOrd="4" presId="urn:microsoft.com/office/officeart/2005/8/layout/vList4"/>
    <dgm:cxn modelId="{79AF6A5B-E2F3-43B3-9FDD-0778DDC62D7C}" srcId="{9BB36DA7-9539-43B9-BA08-E0DE79CF84D8}" destId="{7182A3FE-DA46-4B39-9C1E-A305D1909E10}" srcOrd="3" destOrd="0" parTransId="{0285CEDD-526F-4CB3-9F94-1A6E7F52B8F8}" sibTransId="{EDA42DB7-98DA-4774-9F5B-ED2BDB137FDB}"/>
    <dgm:cxn modelId="{4C9BAE34-6A08-4F20-9DB4-30D9A1F098EC}" type="presOf" srcId="{89F1C4F1-504B-4413-9E8C-E42B7633B734}" destId="{CD3AB1DF-F167-4049-962F-1D40B82886EE}" srcOrd="1" destOrd="1" presId="urn:microsoft.com/office/officeart/2005/8/layout/vList4"/>
    <dgm:cxn modelId="{09B327A0-17E3-44D9-922F-3786BADA7844}" srcId="{98363095-45E3-47B8-9901-0FC0C432C3EA}" destId="{821801BB-A33B-44A8-AFC0-3C56E267AE28}" srcOrd="0" destOrd="0" parTransId="{75F4DAAB-AD78-4FB0-ADB2-9F5125F34FB2}" sibTransId="{962274C3-ECB7-4415-94EA-32E5F55E8DB8}"/>
    <dgm:cxn modelId="{E84E88BA-A049-460F-8DD6-2EF5C72FE937}" type="presOf" srcId="{8F8F0D35-7E4A-4B2A-858E-23A2F6ACF162}" destId="{73EF9C42-658F-475E-A355-61B0306215C6}" srcOrd="1" destOrd="0" presId="urn:microsoft.com/office/officeart/2005/8/layout/vList4"/>
    <dgm:cxn modelId="{F7B48613-85DB-47C8-BE90-098DAB93550D}" srcId="{9BB36DA7-9539-43B9-BA08-E0DE79CF84D8}" destId="{EE557F15-63D5-46E4-8332-73717C2412B4}" srcOrd="2" destOrd="0" parTransId="{BAF70A1C-E044-4A67-BF73-A7F2923ADAED}" sibTransId="{EE5907B9-52D6-42D3-9F9B-39BDC1616028}"/>
    <dgm:cxn modelId="{1A235CF2-314A-4DA2-847D-179FE36C429E}" type="presOf" srcId="{EE557F15-63D5-46E4-8332-73717C2412B4}" destId="{CD3AB1DF-F167-4049-962F-1D40B82886EE}" srcOrd="1" destOrd="3" presId="urn:microsoft.com/office/officeart/2005/8/layout/vList4"/>
    <dgm:cxn modelId="{DC25C7D9-9C37-4241-9C31-33833BFE1763}" type="presOf" srcId="{FE5E98FF-9C86-415B-8D8D-C7314AF64C63}" destId="{1D73797B-8B32-4330-9804-00FC916AF84E}" srcOrd="1" destOrd="2" presId="urn:microsoft.com/office/officeart/2005/8/layout/vList4"/>
    <dgm:cxn modelId="{567B3E85-7371-46F0-BF5B-533A6BB9FBD5}" srcId="{8F8F0D35-7E4A-4B2A-858E-23A2F6ACF162}" destId="{290EB501-AAE8-4F40-B1B9-101509D54FEF}" srcOrd="2" destOrd="0" parTransId="{D22CE774-9B6A-4E34-B8AC-2210C327C6C5}" sibTransId="{46C70699-7218-4A02-AC1C-A2B2DCA53FBD}"/>
    <dgm:cxn modelId="{59136702-0DF8-4156-A74A-2464D3B61363}" type="presOf" srcId="{821801BB-A33B-44A8-AFC0-3C56E267AE28}" destId="{1D73797B-8B32-4330-9804-00FC916AF84E}" srcOrd="1" destOrd="0" presId="urn:microsoft.com/office/officeart/2005/8/layout/vList4"/>
    <dgm:cxn modelId="{BFB16A56-FB17-4577-B6E8-045507554302}" type="presOf" srcId="{7182A3FE-DA46-4B39-9C1E-A305D1909E10}" destId="{A9CAF89E-A510-4006-B995-B487A59E3386}" srcOrd="0" destOrd="4" presId="urn:microsoft.com/office/officeart/2005/8/layout/vList4"/>
    <dgm:cxn modelId="{4DE7576F-2DE0-450F-B524-E1A0DA6F2221}" type="presOf" srcId="{98363095-45E3-47B8-9901-0FC0C432C3EA}" destId="{8B8487EF-9868-468B-8D9D-0C3BC01377EE}" srcOrd="0" destOrd="0" presId="urn:microsoft.com/office/officeart/2005/8/layout/vList4"/>
    <dgm:cxn modelId="{998167DF-B92A-4683-912B-CE2FA4F97F3F}" type="presOf" srcId="{89F1C4F1-504B-4413-9E8C-E42B7633B734}" destId="{A9CAF89E-A510-4006-B995-B487A59E3386}" srcOrd="0" destOrd="1" presId="urn:microsoft.com/office/officeart/2005/8/layout/vList4"/>
    <dgm:cxn modelId="{475374E4-BC6A-495C-B5DD-603CED089B5F}" type="presOf" srcId="{E806885D-D74F-4248-B92B-8E7E66362B64}" destId="{15877398-FF07-4D24-AB67-E6726EA2AF67}" srcOrd="0" destOrd="4" presId="urn:microsoft.com/office/officeart/2005/8/layout/vList4"/>
    <dgm:cxn modelId="{9639D61F-3304-42D1-911E-C44950750409}" type="presOf" srcId="{08A83DEA-D167-458E-B226-A5354156D38B}" destId="{CD3AB1DF-F167-4049-962F-1D40B82886EE}" srcOrd="1" destOrd="2" presId="urn:microsoft.com/office/officeart/2005/8/layout/vList4"/>
    <dgm:cxn modelId="{3E150426-F04D-4456-9764-968DF677CA6F}" type="presParOf" srcId="{8B8487EF-9868-468B-8D9D-0C3BC01377EE}" destId="{F6602B44-2940-4958-8E52-A60606DB8065}" srcOrd="0" destOrd="0" presId="urn:microsoft.com/office/officeart/2005/8/layout/vList4"/>
    <dgm:cxn modelId="{CD8C9B47-37DA-46F8-AD00-F3196740AFB9}" type="presParOf" srcId="{F6602B44-2940-4958-8E52-A60606DB8065}" destId="{15877398-FF07-4D24-AB67-E6726EA2AF67}" srcOrd="0" destOrd="0" presId="urn:microsoft.com/office/officeart/2005/8/layout/vList4"/>
    <dgm:cxn modelId="{26F15109-253D-42CA-9F5F-499DA53CF71C}" type="presParOf" srcId="{F6602B44-2940-4958-8E52-A60606DB8065}" destId="{48FCB224-66C8-4F7C-904E-2DA010C64427}" srcOrd="1" destOrd="0" presId="urn:microsoft.com/office/officeart/2005/8/layout/vList4"/>
    <dgm:cxn modelId="{FECAEA59-2A8D-4696-A110-232E51824F65}" type="presParOf" srcId="{F6602B44-2940-4958-8E52-A60606DB8065}" destId="{1D73797B-8B32-4330-9804-00FC916AF84E}" srcOrd="2" destOrd="0" presId="urn:microsoft.com/office/officeart/2005/8/layout/vList4"/>
    <dgm:cxn modelId="{DB3E8C3A-C607-495D-82BF-86C856ED6564}" type="presParOf" srcId="{8B8487EF-9868-468B-8D9D-0C3BC01377EE}" destId="{5AC1C82A-359D-43A0-AB97-47D6A1972DA2}" srcOrd="1" destOrd="0" presId="urn:microsoft.com/office/officeart/2005/8/layout/vList4"/>
    <dgm:cxn modelId="{557140B6-195E-462D-883D-9D3761614763}" type="presParOf" srcId="{8B8487EF-9868-468B-8D9D-0C3BC01377EE}" destId="{FD1A314D-4C0A-48AC-983D-D2BD468B0710}" srcOrd="2" destOrd="0" presId="urn:microsoft.com/office/officeart/2005/8/layout/vList4"/>
    <dgm:cxn modelId="{B7D2872D-E5A6-4448-ACE1-E96E365A8E15}" type="presParOf" srcId="{FD1A314D-4C0A-48AC-983D-D2BD468B0710}" destId="{B0BEA888-E6C7-4AA3-8057-5DFDE4DC4602}" srcOrd="0" destOrd="0" presId="urn:microsoft.com/office/officeart/2005/8/layout/vList4"/>
    <dgm:cxn modelId="{8FFB41A0-3F53-4F15-88F2-312E5028BDBB}" type="presParOf" srcId="{FD1A314D-4C0A-48AC-983D-D2BD468B0710}" destId="{650F9B4C-C851-4377-BD12-A741C6766559}" srcOrd="1" destOrd="0" presId="urn:microsoft.com/office/officeart/2005/8/layout/vList4"/>
    <dgm:cxn modelId="{5B9EA408-AC8F-4C72-BC49-842722EAABBA}" type="presParOf" srcId="{FD1A314D-4C0A-48AC-983D-D2BD468B0710}" destId="{73EF9C42-658F-475E-A355-61B0306215C6}" srcOrd="2" destOrd="0" presId="urn:microsoft.com/office/officeart/2005/8/layout/vList4"/>
    <dgm:cxn modelId="{669ACD14-A66B-4EF8-B517-5D697E67DE9A}" type="presParOf" srcId="{8B8487EF-9868-468B-8D9D-0C3BC01377EE}" destId="{FB008918-A249-494A-A6F6-E23C6935CC52}" srcOrd="3" destOrd="0" presId="urn:microsoft.com/office/officeart/2005/8/layout/vList4"/>
    <dgm:cxn modelId="{48C1CC81-C760-40AC-BEA7-8A05700F897F}" type="presParOf" srcId="{8B8487EF-9868-468B-8D9D-0C3BC01377EE}" destId="{33EACC70-C6E5-4B27-9915-14698BCEC139}" srcOrd="4" destOrd="0" presId="urn:microsoft.com/office/officeart/2005/8/layout/vList4"/>
    <dgm:cxn modelId="{AC34B8D6-EC78-4256-BBC0-93B51541133A}" type="presParOf" srcId="{33EACC70-C6E5-4B27-9915-14698BCEC139}" destId="{A9CAF89E-A510-4006-B995-B487A59E3386}" srcOrd="0" destOrd="0" presId="urn:microsoft.com/office/officeart/2005/8/layout/vList4"/>
    <dgm:cxn modelId="{8D24B664-2A3B-4FBF-B8A8-CAFB30B07C60}" type="presParOf" srcId="{33EACC70-C6E5-4B27-9915-14698BCEC139}" destId="{FE203B4F-2CAE-4D1F-B49A-9356F8B2B746}" srcOrd="1" destOrd="0" presId="urn:microsoft.com/office/officeart/2005/8/layout/vList4"/>
    <dgm:cxn modelId="{595999FF-46D1-4EE5-A8E7-F18F5A304508}" type="presParOf" srcId="{33EACC70-C6E5-4B27-9915-14698BCEC139}" destId="{CD3AB1DF-F167-4049-962F-1D40B82886E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77398-FF07-4D24-AB67-E6726EA2AF67}">
      <dsp:nvSpPr>
        <dsp:cNvPr id="0" name=""/>
        <dsp:cNvSpPr/>
      </dsp:nvSpPr>
      <dsp:spPr>
        <a:xfrm>
          <a:off x="0" y="0"/>
          <a:ext cx="8784976" cy="2025224"/>
        </a:xfrm>
        <a:prstGeom prst="roundRect">
          <a:avLst>
            <a:gd name="adj" fmla="val 10000"/>
          </a:avLst>
        </a:prstGeom>
        <a:gradFill rotWithShape="0">
          <a:gsLst>
            <a:gs pos="28000">
              <a:schemeClr val="accent2">
                <a:shade val="50000"/>
                <a:hueOff val="0"/>
                <a:satOff val="0"/>
                <a:lumOff val="0"/>
                <a:alphaOff val="0"/>
                <a:tint val="18000"/>
                <a:satMod val="120000"/>
                <a:lumMod val="88000"/>
              </a:schemeClr>
            </a:gs>
            <a:gs pos="100000">
              <a:schemeClr val="accent2">
                <a:shade val="50000"/>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u="sng" kern="1200" dirty="0" err="1" smtClean="0">
              <a:effectLst>
                <a:outerShdw blurRad="38100" dist="38100" dir="2700000" algn="tl">
                  <a:srgbClr val="000000">
                    <a:alpha val="43137"/>
                  </a:srgbClr>
                </a:outerShdw>
              </a:effectLst>
            </a:rPr>
            <a:t>Диагностико</a:t>
          </a:r>
          <a:r>
            <a:rPr lang="ru-RU" sz="1900" u="sng" kern="1200" dirty="0" smtClean="0">
              <a:effectLst>
                <a:outerShdw blurRad="38100" dist="38100" dir="2700000" algn="tl">
                  <a:srgbClr val="000000">
                    <a:alpha val="43137"/>
                  </a:srgbClr>
                </a:outerShdw>
              </a:effectLst>
            </a:rPr>
            <a:t>-прогностическое направление</a:t>
          </a:r>
          <a:endParaRPr lang="ru-RU" sz="1900" u="sng" kern="1200" dirty="0">
            <a:effectLst>
              <a:outerShdw blurRad="38100" dist="38100" dir="2700000" algn="tl">
                <a:srgbClr val="000000">
                  <a:alpha val="43137"/>
                </a:srgbClr>
              </a:outerShdw>
            </a:effectLst>
          </a:endParaRPr>
        </a:p>
        <a:p>
          <a:pPr marL="114300" lvl="1" indent="-114300" algn="l" defTabSz="666750">
            <a:lnSpc>
              <a:spcPct val="90000"/>
            </a:lnSpc>
            <a:spcBef>
              <a:spcPct val="0"/>
            </a:spcBef>
            <a:spcAft>
              <a:spcPct val="15000"/>
            </a:spcAft>
            <a:buChar char="••"/>
          </a:pPr>
          <a:r>
            <a:rPr lang="ru-RU" sz="1500" kern="1200" dirty="0" smtClean="0"/>
            <a:t>Логопедическое обследование устной и письменной речи;</a:t>
          </a:r>
          <a:endParaRPr lang="ru-RU" sz="1500" kern="1200" dirty="0"/>
        </a:p>
        <a:p>
          <a:pPr marL="114300" lvl="1" indent="-114300" algn="l" defTabSz="666750">
            <a:lnSpc>
              <a:spcPct val="90000"/>
            </a:lnSpc>
            <a:spcBef>
              <a:spcPct val="0"/>
            </a:spcBef>
            <a:spcAft>
              <a:spcPct val="15000"/>
            </a:spcAft>
            <a:buChar char="••"/>
          </a:pPr>
          <a:r>
            <a:rPr lang="ru-RU" sz="1500" kern="1200" dirty="0" smtClean="0"/>
            <a:t>Обследование неречевых базовых по речи функций;</a:t>
          </a:r>
          <a:endParaRPr lang="ru-RU" sz="1500" kern="1200" dirty="0"/>
        </a:p>
        <a:p>
          <a:pPr marL="114300" lvl="1" indent="-114300" algn="l" defTabSz="666750">
            <a:lnSpc>
              <a:spcPct val="90000"/>
            </a:lnSpc>
            <a:spcBef>
              <a:spcPct val="0"/>
            </a:spcBef>
            <a:spcAft>
              <a:spcPct val="15000"/>
            </a:spcAft>
            <a:buChar char="••"/>
          </a:pPr>
          <a:r>
            <a:rPr lang="ru-RU" sz="1500" kern="1200" dirty="0" smtClean="0"/>
            <a:t>Определение  индивидуальных коррекционных «маршрутов»;</a:t>
          </a:r>
          <a:endParaRPr lang="ru-RU" sz="1500" kern="1200" dirty="0"/>
        </a:p>
        <a:p>
          <a:pPr marL="114300" lvl="1" indent="-114300" algn="l" defTabSz="666750">
            <a:lnSpc>
              <a:spcPct val="90000"/>
            </a:lnSpc>
            <a:spcBef>
              <a:spcPct val="0"/>
            </a:spcBef>
            <a:spcAft>
              <a:spcPct val="15000"/>
            </a:spcAft>
            <a:buChar char="••"/>
          </a:pPr>
          <a:r>
            <a:rPr lang="ru-RU" sz="1500" kern="1200" dirty="0" smtClean="0"/>
            <a:t>Планирование индивидуальной и фронтальной работы;</a:t>
          </a:r>
          <a:endParaRPr lang="ru-RU" sz="1500" kern="1200" dirty="0"/>
        </a:p>
        <a:p>
          <a:pPr marL="114300" lvl="1" indent="-114300" algn="l" defTabSz="666750">
            <a:lnSpc>
              <a:spcPct val="90000"/>
            </a:lnSpc>
            <a:spcBef>
              <a:spcPct val="0"/>
            </a:spcBef>
            <a:spcAft>
              <a:spcPct val="15000"/>
            </a:spcAft>
            <a:buChar char="••"/>
          </a:pPr>
          <a:r>
            <a:rPr lang="ru-RU" sz="1500" kern="1200" dirty="0" smtClean="0"/>
            <a:t>Обследование и анализ результатов логопедической работы.</a:t>
          </a:r>
          <a:endParaRPr lang="ru-RU" sz="1500" kern="1200" dirty="0"/>
        </a:p>
      </dsp:txBody>
      <dsp:txXfrm>
        <a:off x="1959517" y="0"/>
        <a:ext cx="6825458" cy="2025224"/>
      </dsp:txXfrm>
    </dsp:sp>
    <dsp:sp modelId="{48FCB224-66C8-4F7C-904E-2DA010C64427}">
      <dsp:nvSpPr>
        <dsp:cNvPr id="0" name=""/>
        <dsp:cNvSpPr/>
      </dsp:nvSpPr>
      <dsp:spPr>
        <a:xfrm>
          <a:off x="202522" y="202522"/>
          <a:ext cx="1756995" cy="162017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B0BEA888-E6C7-4AA3-8057-5DFDE4DC4602}">
      <dsp:nvSpPr>
        <dsp:cNvPr id="0" name=""/>
        <dsp:cNvSpPr/>
      </dsp:nvSpPr>
      <dsp:spPr>
        <a:xfrm>
          <a:off x="0" y="2227747"/>
          <a:ext cx="8784976" cy="2025224"/>
        </a:xfrm>
        <a:prstGeom prst="roundRect">
          <a:avLst>
            <a:gd name="adj" fmla="val 10000"/>
          </a:avLst>
        </a:prstGeom>
        <a:gradFill rotWithShape="0">
          <a:gsLst>
            <a:gs pos="28000">
              <a:schemeClr val="accent2">
                <a:shade val="50000"/>
                <a:hueOff val="193804"/>
                <a:satOff val="23896"/>
                <a:lumOff val="27157"/>
                <a:alphaOff val="0"/>
                <a:tint val="18000"/>
                <a:satMod val="120000"/>
                <a:lumMod val="88000"/>
              </a:schemeClr>
            </a:gs>
            <a:gs pos="100000">
              <a:schemeClr val="accent2">
                <a:shade val="50000"/>
                <a:hueOff val="193804"/>
                <a:satOff val="23896"/>
                <a:lumOff val="2715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u="sng" kern="1200" dirty="0" smtClean="0">
              <a:effectLst>
                <a:outerShdw blurRad="38100" dist="38100" dir="2700000" algn="tl">
                  <a:srgbClr val="000000">
                    <a:alpha val="43137"/>
                  </a:srgbClr>
                </a:outerShdw>
              </a:effectLst>
            </a:rPr>
            <a:t>Коррекционно-развивающее направление</a:t>
          </a:r>
          <a:endParaRPr lang="ru-RU" sz="1900" u="sng" kern="1200" dirty="0">
            <a:effectLst>
              <a:outerShdw blurRad="38100" dist="38100" dir="2700000" algn="tl">
                <a:srgbClr val="000000">
                  <a:alpha val="43137"/>
                </a:srgbClr>
              </a:outerShdw>
            </a:effectLst>
          </a:endParaRPr>
        </a:p>
        <a:p>
          <a:pPr marL="114300" lvl="1" indent="-114300" algn="l" defTabSz="666750">
            <a:lnSpc>
              <a:spcPct val="90000"/>
            </a:lnSpc>
            <a:spcBef>
              <a:spcPct val="0"/>
            </a:spcBef>
            <a:spcAft>
              <a:spcPct val="15000"/>
            </a:spcAft>
            <a:buChar char="••"/>
          </a:pPr>
          <a:r>
            <a:rPr lang="ru-RU" sz="1500" kern="1200" dirty="0" smtClean="0"/>
            <a:t>Организация и проведение коррекционных логопедических занятий;</a:t>
          </a:r>
          <a:endParaRPr lang="ru-RU" sz="1500" kern="1200" dirty="0"/>
        </a:p>
        <a:p>
          <a:pPr marL="114300" lvl="1" indent="-114300" algn="l" defTabSz="666750">
            <a:lnSpc>
              <a:spcPct val="90000"/>
            </a:lnSpc>
            <a:spcBef>
              <a:spcPct val="0"/>
            </a:spcBef>
            <a:spcAft>
              <a:spcPct val="15000"/>
            </a:spcAft>
            <a:buChar char="••"/>
          </a:pPr>
          <a:r>
            <a:rPr lang="ru-RU" sz="1500" kern="1200" dirty="0" smtClean="0"/>
            <a:t>Мониторинг эффективности логопедической деятельности (по Мониторинговым картам в течение учебного года);</a:t>
          </a:r>
          <a:endParaRPr lang="ru-RU" sz="1500" kern="1200" dirty="0"/>
        </a:p>
        <a:p>
          <a:pPr marL="114300" lvl="1" indent="-114300" algn="l" defTabSz="666750">
            <a:lnSpc>
              <a:spcPct val="90000"/>
            </a:lnSpc>
            <a:spcBef>
              <a:spcPct val="0"/>
            </a:spcBef>
            <a:spcAft>
              <a:spcPct val="15000"/>
            </a:spcAft>
            <a:buChar char="••"/>
          </a:pPr>
          <a:r>
            <a:rPr lang="ru-RU" sz="1500" kern="1200" dirty="0" smtClean="0"/>
            <a:t>Сопровождение обучающихся 5-х классов, прошедших ранее логопедическую коррекцию (в контексте реализации ФГОС);</a:t>
          </a:r>
          <a:endParaRPr lang="ru-RU" sz="1500" kern="1200" dirty="0"/>
        </a:p>
        <a:p>
          <a:pPr marL="114300" lvl="1" indent="-114300" algn="l" defTabSz="666750">
            <a:lnSpc>
              <a:spcPct val="90000"/>
            </a:lnSpc>
            <a:spcBef>
              <a:spcPct val="0"/>
            </a:spcBef>
            <a:spcAft>
              <a:spcPct val="15000"/>
            </a:spcAft>
            <a:buChar char="••"/>
          </a:pPr>
          <a:r>
            <a:rPr lang="ru-RU" sz="1500" kern="1200" dirty="0" smtClean="0"/>
            <a:t>Пропаганда логопедических знаний среди </a:t>
          </a:r>
          <a:r>
            <a:rPr lang="ru-RU" sz="1500" u="sng" kern="1200" dirty="0" smtClean="0"/>
            <a:t>родителей.</a:t>
          </a:r>
          <a:endParaRPr lang="ru-RU" sz="1500" u="sng" kern="1200" dirty="0"/>
        </a:p>
      </dsp:txBody>
      <dsp:txXfrm>
        <a:off x="1959517" y="2227747"/>
        <a:ext cx="6825458" cy="2025224"/>
      </dsp:txXfrm>
    </dsp:sp>
    <dsp:sp modelId="{650F9B4C-C851-4377-BD12-A741C6766559}">
      <dsp:nvSpPr>
        <dsp:cNvPr id="0" name=""/>
        <dsp:cNvSpPr/>
      </dsp:nvSpPr>
      <dsp:spPr>
        <a:xfrm>
          <a:off x="202522" y="2430270"/>
          <a:ext cx="1756995" cy="162017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 modelId="{A9CAF89E-A510-4006-B995-B487A59E3386}">
      <dsp:nvSpPr>
        <dsp:cNvPr id="0" name=""/>
        <dsp:cNvSpPr/>
      </dsp:nvSpPr>
      <dsp:spPr>
        <a:xfrm>
          <a:off x="0" y="4455494"/>
          <a:ext cx="8784976" cy="2025224"/>
        </a:xfrm>
        <a:prstGeom prst="roundRect">
          <a:avLst>
            <a:gd name="adj" fmla="val 10000"/>
          </a:avLst>
        </a:prstGeom>
        <a:gradFill rotWithShape="0">
          <a:gsLst>
            <a:gs pos="28000">
              <a:schemeClr val="accent2">
                <a:shade val="50000"/>
                <a:hueOff val="193804"/>
                <a:satOff val="23896"/>
                <a:lumOff val="27157"/>
                <a:alphaOff val="0"/>
                <a:tint val="18000"/>
                <a:satMod val="120000"/>
                <a:lumMod val="88000"/>
              </a:schemeClr>
            </a:gs>
            <a:gs pos="100000">
              <a:schemeClr val="accent2">
                <a:shade val="50000"/>
                <a:hueOff val="193804"/>
                <a:satOff val="23896"/>
                <a:lumOff val="2715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smtClean="0"/>
            <a:t>Научно-методическое направление</a:t>
          </a:r>
          <a:endParaRPr lang="ru-RU" sz="1900" kern="1200" dirty="0"/>
        </a:p>
        <a:p>
          <a:pPr marL="114300" lvl="1" indent="-114300" algn="l" defTabSz="666750">
            <a:lnSpc>
              <a:spcPct val="90000"/>
            </a:lnSpc>
            <a:spcBef>
              <a:spcPct val="0"/>
            </a:spcBef>
            <a:spcAft>
              <a:spcPct val="15000"/>
            </a:spcAft>
            <a:buChar char="••"/>
          </a:pPr>
          <a:r>
            <a:rPr lang="ru-RU" sz="1500" kern="1200" dirty="0" smtClean="0"/>
            <a:t>Разработка рабочих программ;</a:t>
          </a:r>
          <a:endParaRPr lang="ru-RU" sz="1500" kern="1200" dirty="0"/>
        </a:p>
        <a:p>
          <a:pPr marL="114300" lvl="1" indent="-114300" algn="l" defTabSz="666750">
            <a:lnSpc>
              <a:spcPct val="90000"/>
            </a:lnSpc>
            <a:spcBef>
              <a:spcPct val="0"/>
            </a:spcBef>
            <a:spcAft>
              <a:spcPct val="15000"/>
            </a:spcAft>
            <a:buChar char="••"/>
          </a:pPr>
          <a:r>
            <a:rPr lang="ru-RU" sz="1500" kern="1200" dirty="0" smtClean="0"/>
            <a:t>Разработка системы мониторинга эффективности логопедической работы;</a:t>
          </a:r>
          <a:endParaRPr lang="ru-RU" sz="1500" kern="1200" dirty="0"/>
        </a:p>
        <a:p>
          <a:pPr marL="114300" lvl="1" indent="-114300" algn="l" defTabSz="666750">
            <a:lnSpc>
              <a:spcPct val="90000"/>
            </a:lnSpc>
            <a:spcBef>
              <a:spcPct val="0"/>
            </a:spcBef>
            <a:spcAft>
              <a:spcPct val="15000"/>
            </a:spcAft>
            <a:buChar char="••"/>
          </a:pPr>
          <a:r>
            <a:rPr lang="ru-RU" sz="1500" kern="1200" dirty="0" smtClean="0"/>
            <a:t>Пропаганда логопедических знаний среди педагогов;</a:t>
          </a:r>
          <a:endParaRPr lang="ru-RU" sz="1500" kern="1200" dirty="0"/>
        </a:p>
        <a:p>
          <a:pPr marL="114300" lvl="1" indent="-114300" algn="l" defTabSz="666750">
            <a:lnSpc>
              <a:spcPct val="90000"/>
            </a:lnSpc>
            <a:spcBef>
              <a:spcPct val="0"/>
            </a:spcBef>
            <a:spcAft>
              <a:spcPct val="15000"/>
            </a:spcAft>
            <a:buChar char="••"/>
          </a:pPr>
          <a:r>
            <a:rPr lang="ru-RU" sz="1500" kern="1200" dirty="0" smtClean="0"/>
            <a:t>Накопление материально-дидактической базы </a:t>
          </a:r>
          <a:r>
            <a:rPr lang="ru-RU" sz="1500" kern="1200" dirty="0" err="1" smtClean="0"/>
            <a:t>логопункта</a:t>
          </a:r>
          <a:r>
            <a:rPr lang="ru-RU" sz="1500" kern="1200" dirty="0" smtClean="0"/>
            <a:t>;</a:t>
          </a:r>
          <a:endParaRPr lang="ru-RU" sz="1500" kern="1200" dirty="0"/>
        </a:p>
        <a:p>
          <a:pPr marL="114300" lvl="1" indent="-114300" algn="l" defTabSz="666750">
            <a:lnSpc>
              <a:spcPct val="90000"/>
            </a:lnSpc>
            <a:spcBef>
              <a:spcPct val="0"/>
            </a:spcBef>
            <a:spcAft>
              <a:spcPct val="15000"/>
            </a:spcAft>
            <a:buChar char="••"/>
          </a:pPr>
          <a:r>
            <a:rPr lang="ru-RU" sz="1500" kern="1200" dirty="0" smtClean="0"/>
            <a:t>Ведение сайта-портфолио и т.д.</a:t>
          </a:r>
          <a:endParaRPr lang="ru-RU" sz="1500" kern="1200" dirty="0"/>
        </a:p>
      </dsp:txBody>
      <dsp:txXfrm>
        <a:off x="1959517" y="4455494"/>
        <a:ext cx="6825458" cy="2025224"/>
      </dsp:txXfrm>
    </dsp:sp>
    <dsp:sp modelId="{FE203B4F-2CAE-4D1F-B49A-9356F8B2B746}">
      <dsp:nvSpPr>
        <dsp:cNvPr id="0" name=""/>
        <dsp:cNvSpPr/>
      </dsp:nvSpPr>
      <dsp:spPr>
        <a:xfrm>
          <a:off x="202522" y="4658017"/>
          <a:ext cx="1756995" cy="162017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9525"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0F001-CD93-4B8F-93B2-6E8981034EF0}" type="datetimeFigureOut">
              <a:rPr lang="ru-RU" smtClean="0"/>
              <a:t>14.12.2015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0F437-8A49-4127-8E94-DF200DD24143}" type="slidenum">
              <a:rPr lang="ru-RU" smtClean="0"/>
              <a:t>‹#›</a:t>
            </a:fld>
            <a:endParaRPr lang="ru-RU"/>
          </a:p>
        </p:txBody>
      </p:sp>
    </p:spTree>
    <p:extLst>
      <p:ext uri="{BB962C8B-B14F-4D97-AF65-F5344CB8AC3E}">
        <p14:creationId xmlns:p14="http://schemas.microsoft.com/office/powerpoint/2010/main" val="180034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ED0F437-8A49-4127-8E94-DF200DD24143}" type="slidenum">
              <a:rPr lang="ru-RU" smtClean="0"/>
              <a:t>3</a:t>
            </a:fld>
            <a:endParaRPr lang="ru-RU"/>
          </a:p>
        </p:txBody>
      </p:sp>
    </p:spTree>
    <p:extLst>
      <p:ext uri="{BB962C8B-B14F-4D97-AF65-F5344CB8AC3E}">
        <p14:creationId xmlns:p14="http://schemas.microsoft.com/office/powerpoint/2010/main" val="16228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37326F6-B6F4-49EB-90F7-49E2CD62F4A1}"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86F5-D3C1-4C0F-89F5-4A5A4B00915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37326F6-B6F4-49EB-90F7-49E2CD62F4A1}"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86F5-D3C1-4C0F-89F5-4A5A4B00915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7326F6-B6F4-49EB-90F7-49E2CD62F4A1}"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86F5-D3C1-4C0F-89F5-4A5A4B00915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7326F6-B6F4-49EB-90F7-49E2CD62F4A1}"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86F5-D3C1-4C0F-89F5-4A5A4B00915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7326F6-B6F4-49EB-90F7-49E2CD62F4A1}"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E86F5-D3C1-4C0F-89F5-4A5A4B00915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7326F6-B6F4-49EB-90F7-49E2CD62F4A1}"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86F5-D3C1-4C0F-89F5-4A5A4B00915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7326F6-B6F4-49EB-90F7-49E2CD62F4A1}" type="datetimeFigureOut">
              <a:rPr lang="ru-RU" smtClean="0"/>
              <a:t>14.12.2015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4E86F5-D3C1-4C0F-89F5-4A5A4B00915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7326F6-B6F4-49EB-90F7-49E2CD62F4A1}" type="datetimeFigureOut">
              <a:rPr lang="ru-RU" smtClean="0"/>
              <a:t>14.12.2015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4E86F5-D3C1-4C0F-89F5-4A5A4B00915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326F6-B6F4-49EB-90F7-49E2CD62F4A1}" type="datetimeFigureOut">
              <a:rPr lang="ru-RU" smtClean="0"/>
              <a:t>14.12.2015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D4E86F5-D3C1-4C0F-89F5-4A5A4B00915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7326F6-B6F4-49EB-90F7-49E2CD62F4A1}"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86F5-D3C1-4C0F-89F5-4A5A4B00915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7326F6-B6F4-49EB-90F7-49E2CD62F4A1}"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E86F5-D3C1-4C0F-89F5-4A5A4B00915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37326F6-B6F4-49EB-90F7-49E2CD62F4A1}" type="datetimeFigureOut">
              <a:rPr lang="ru-RU" smtClean="0"/>
              <a:t>14.12.2015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D4E86F5-D3C1-4C0F-89F5-4A5A4B00915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mp"/><Relationship Id="rId1" Type="http://schemas.openxmlformats.org/officeDocument/2006/relationships/slideLayout" Target="../slideLayouts/slideLayout5.xml"/><Relationship Id="rId5" Type="http://schemas.openxmlformats.org/officeDocument/2006/relationships/hyperlink" Target="http://alexsandrasaveleva.educatory.ru/" TargetMode="External"/><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alexsandrasaveleva.educatory.ru/"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iki.nios.ru/index.php/&#1087;&#1088;&#1086;&#1077;&#1082;&#1090;%20&#1057;&#1072;&#1074;&#1077;&#1083;&#1100;&#1077;&#1074;&#1086;&#1081;%20&#1040;.&#10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4653137"/>
            <a:ext cx="8640960" cy="1281528"/>
          </a:xfrm>
        </p:spPr>
        <p:txBody>
          <a:bodyPr>
            <a:noAutofit/>
          </a:bodyPr>
          <a:lstStyle/>
          <a:p>
            <a:pPr algn="ctr"/>
            <a:r>
              <a:rPr lang="ru-RU" sz="4400" spc="300" dirty="0" smtClean="0">
                <a:solidFill>
                  <a:srgbClr val="377899"/>
                </a:solidFill>
                <a:effectLst>
                  <a:outerShdw blurRad="38100" dist="38100" dir="2700000" algn="tl">
                    <a:srgbClr val="000000">
                      <a:alpha val="43137"/>
                    </a:srgbClr>
                  </a:outerShdw>
                  <a:reflection blurRad="6350" stA="60000" endA="900" endPos="58000" dir="5400000" sy="-100000" algn="bl" rotWithShape="0"/>
                </a:effectLst>
              </a:rPr>
              <a:t>Савельевой </a:t>
            </a:r>
          </a:p>
          <a:p>
            <a:pPr algn="ctr"/>
            <a:r>
              <a:rPr lang="ru-RU" sz="4000" spc="300" dirty="0" smtClean="0">
                <a:solidFill>
                  <a:srgbClr val="377899"/>
                </a:solidFill>
                <a:effectLst>
                  <a:outerShdw blurRad="38100" dist="38100" dir="2700000" algn="tl">
                    <a:srgbClr val="000000">
                      <a:alpha val="43137"/>
                    </a:srgbClr>
                  </a:outerShdw>
                  <a:reflection blurRad="6350" stA="60000" endA="900" endPos="58000" dir="5400000" sy="-100000" algn="bl" rotWithShape="0"/>
                </a:effectLst>
              </a:rPr>
              <a:t>Александры Анатольевны</a:t>
            </a:r>
            <a:endParaRPr lang="ru-RU" sz="4000" spc="300" dirty="0">
              <a:solidFill>
                <a:srgbClr val="377899"/>
              </a:solidFill>
              <a:effectLst>
                <a:outerShdw blurRad="38100" dist="38100" dir="2700000" algn="tl">
                  <a:srgbClr val="000000">
                    <a:alpha val="43137"/>
                  </a:srgbClr>
                </a:outerShdw>
                <a:reflection blurRad="6350" stA="60000" endA="900" endPos="58000" dir="5400000" sy="-100000" algn="bl" rotWithShape="0"/>
              </a:effectLst>
            </a:endParaRPr>
          </a:p>
        </p:txBody>
      </p:sp>
      <p:sp>
        <p:nvSpPr>
          <p:cNvPr id="2" name="Заголовок 1"/>
          <p:cNvSpPr>
            <a:spLocks noGrp="1"/>
          </p:cNvSpPr>
          <p:nvPr>
            <p:ph type="ctrTitle"/>
          </p:nvPr>
        </p:nvSpPr>
        <p:spPr>
          <a:xfrm>
            <a:off x="971600" y="332656"/>
            <a:ext cx="7175351" cy="1793167"/>
          </a:xfrm>
        </p:spPr>
        <p:txBody>
          <a:bodyPr/>
          <a:lstStyle/>
          <a:p>
            <a:pPr marL="182880" indent="0" algn="ctr">
              <a:buNone/>
            </a:pPr>
            <a:r>
              <a:rPr lang="ru-RU" spc="300" dirty="0" smtClean="0">
                <a:solidFill>
                  <a:srgbClr val="377899"/>
                </a:solidFill>
              </a:rPr>
              <a:t>Портфолио учителя-логопеда</a:t>
            </a:r>
            <a:endParaRPr lang="ru-RU" spc="300" dirty="0">
              <a:solidFill>
                <a:srgbClr val="377899"/>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420888"/>
            <a:ext cx="2880716" cy="2291571"/>
          </a:xfrm>
          <a:prstGeom prst="ellipse">
            <a:avLst/>
          </a:prstGeom>
          <a:ln>
            <a:noFill/>
          </a:ln>
          <a:effectLst>
            <a:softEdge rad="317500"/>
          </a:effectLst>
        </p:spPr>
      </p:pic>
    </p:spTree>
    <p:extLst>
      <p:ext uri="{BB962C8B-B14F-4D97-AF65-F5344CB8AC3E}">
        <p14:creationId xmlns:p14="http://schemas.microsoft.com/office/powerpoint/2010/main" val="921590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354534601"/>
              </p:ext>
            </p:extLst>
          </p:nvPr>
        </p:nvGraphicFramePr>
        <p:xfrm>
          <a:off x="179512" y="188640"/>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6807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60" r="660"/>
          <a:stretch>
            <a:fillRect/>
          </a:stretch>
        </p:blipFill>
        <p:spPr>
          <a:xfrm>
            <a:off x="4860032" y="1844824"/>
            <a:ext cx="4114800" cy="3127806"/>
          </a:xfrm>
          <a:prstGeom prst="roundRect">
            <a:avLst>
              <a:gd name="adj" fmla="val 11648"/>
            </a:avLst>
          </a:prstGeom>
        </p:spPr>
      </p:pic>
      <p:sp>
        <p:nvSpPr>
          <p:cNvPr id="3" name="Текст 2"/>
          <p:cNvSpPr>
            <a:spLocks noGrp="1"/>
          </p:cNvSpPr>
          <p:nvPr>
            <p:ph type="body" sz="half" idx="2"/>
          </p:nvPr>
        </p:nvSpPr>
        <p:spPr>
          <a:xfrm>
            <a:off x="323528" y="1484784"/>
            <a:ext cx="4752528" cy="5256584"/>
          </a:xfrm>
        </p:spPr>
        <p:txBody>
          <a:bodyPr>
            <a:noAutofit/>
          </a:bodyPr>
          <a:lstStyle/>
          <a:p>
            <a:pPr marL="0" indent="0" algn="just">
              <a:buNone/>
            </a:pPr>
            <a:r>
              <a:rPr lang="ru-RU" sz="2000" dirty="0" smtClean="0"/>
              <a:t>	</a:t>
            </a:r>
            <a:r>
              <a:rPr lang="ru-RU" sz="2200" dirty="0" smtClean="0"/>
              <a:t>При </a:t>
            </a:r>
            <a:r>
              <a:rPr lang="ru-RU" sz="2200" dirty="0"/>
              <a:t>исследовании состояния устной речи использую методику Т.А. </a:t>
            </a:r>
            <a:r>
              <a:rPr lang="ru-RU" sz="2200" dirty="0" err="1"/>
              <a:t>Фотековой</a:t>
            </a:r>
            <a:r>
              <a:rPr lang="ru-RU" sz="2200" dirty="0"/>
              <a:t> в интерпретации Г.М. </a:t>
            </a:r>
            <a:r>
              <a:rPr lang="ru-RU" sz="2200" dirty="0" err="1"/>
              <a:t>Вартапетовой</a:t>
            </a:r>
            <a:r>
              <a:rPr lang="ru-RU" sz="2200" dirty="0"/>
              <a:t> (</a:t>
            </a:r>
            <a:r>
              <a:rPr lang="ru-RU" sz="2200" dirty="0" err="1"/>
              <a:t>НИПКиПРО</a:t>
            </a:r>
            <a:r>
              <a:rPr lang="ru-RU" sz="2200" dirty="0"/>
              <a:t>), обследование письменной речи провожу с использованием материалов, рекомендованных Р.И. </a:t>
            </a:r>
            <a:r>
              <a:rPr lang="ru-RU" sz="2200" dirty="0" err="1"/>
              <a:t>Лалаевой</a:t>
            </a:r>
            <a:r>
              <a:rPr lang="ru-RU" sz="2200" dirty="0"/>
              <a:t>, и Л.В. </a:t>
            </a:r>
            <a:r>
              <a:rPr lang="ru-RU" sz="2200" dirty="0" err="1"/>
              <a:t>Бенедиктовой</a:t>
            </a:r>
            <a:r>
              <a:rPr lang="ru-RU" sz="2200" dirty="0"/>
              <a:t>. При обследовании зрительных функций использую стимульный материал Е.А. Логиновой. Обследование чтения осуществляю с использованием материалов и рекомендаций </a:t>
            </a:r>
            <a:r>
              <a:rPr lang="ru-RU" sz="2200" dirty="0" err="1"/>
              <a:t>Русецкой</a:t>
            </a:r>
            <a:r>
              <a:rPr lang="ru-RU" sz="2200" dirty="0"/>
              <a:t> М.Н. и </a:t>
            </a:r>
            <a:r>
              <a:rPr lang="ru-RU" sz="2200" dirty="0" err="1"/>
              <a:t>Лалаевой</a:t>
            </a:r>
            <a:r>
              <a:rPr lang="ru-RU" sz="2200" dirty="0"/>
              <a:t> Л.В.</a:t>
            </a:r>
          </a:p>
        </p:txBody>
      </p:sp>
      <p:sp>
        <p:nvSpPr>
          <p:cNvPr id="4" name="Заголовок 3"/>
          <p:cNvSpPr>
            <a:spLocks noGrp="1"/>
          </p:cNvSpPr>
          <p:nvPr>
            <p:ph type="title"/>
          </p:nvPr>
        </p:nvSpPr>
        <p:spPr>
          <a:xfrm>
            <a:off x="179512" y="260648"/>
            <a:ext cx="8568952" cy="1080120"/>
          </a:xfrm>
        </p:spPr>
        <p:txBody>
          <a:bodyPr/>
          <a:lstStyle/>
          <a:p>
            <a:pPr marL="0" indent="0" algn="ctr">
              <a:buNone/>
            </a:pPr>
            <a:r>
              <a:rPr lang="ru-RU" sz="3600" dirty="0" smtClean="0">
                <a:solidFill>
                  <a:srgbClr val="377899"/>
                </a:solidFill>
              </a:rPr>
              <a:t>Материалы, используемые в работе:</a:t>
            </a:r>
            <a:endParaRPr lang="ru-RU" sz="3600" dirty="0">
              <a:solidFill>
                <a:srgbClr val="377899"/>
              </a:solidFill>
            </a:endParaRPr>
          </a:p>
        </p:txBody>
      </p:sp>
    </p:spTree>
    <p:extLst>
      <p:ext uri="{BB962C8B-B14F-4D97-AF65-F5344CB8AC3E}">
        <p14:creationId xmlns:p14="http://schemas.microsoft.com/office/powerpoint/2010/main" val="1767975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60" r="660"/>
          <a:stretch>
            <a:fillRect/>
          </a:stretch>
        </p:blipFill>
        <p:spPr>
          <a:xfrm>
            <a:off x="5032576" y="1556792"/>
            <a:ext cx="4114800" cy="3127375"/>
          </a:xfrm>
          <a:prstGeom prst="roundRect">
            <a:avLst>
              <a:gd name="adj" fmla="val 5975"/>
            </a:avLst>
          </a:prstGeom>
        </p:spPr>
      </p:pic>
      <p:sp>
        <p:nvSpPr>
          <p:cNvPr id="3" name="Текст 2"/>
          <p:cNvSpPr>
            <a:spLocks noGrp="1"/>
          </p:cNvSpPr>
          <p:nvPr>
            <p:ph type="body" sz="half" idx="2"/>
          </p:nvPr>
        </p:nvSpPr>
        <p:spPr>
          <a:xfrm>
            <a:off x="251520" y="476672"/>
            <a:ext cx="5112568" cy="6120680"/>
          </a:xfrm>
        </p:spPr>
        <p:txBody>
          <a:bodyPr>
            <a:noAutofit/>
          </a:bodyPr>
          <a:lstStyle/>
          <a:p>
            <a:pPr marL="0" indent="0" algn="just">
              <a:buNone/>
            </a:pPr>
            <a:r>
              <a:rPr lang="ru-RU" sz="2000" dirty="0" smtClean="0"/>
              <a:t>	</a:t>
            </a:r>
            <a:r>
              <a:rPr lang="ru-RU" sz="2200" dirty="0" smtClean="0"/>
              <a:t>Для </a:t>
            </a:r>
            <a:r>
              <a:rPr lang="ru-RU" sz="2200" dirty="0"/>
              <a:t>более объективного взгляда на механизмы нарушений письменной речи у каждого обучающегося активно использую методы нейропсихологической диагностики, предложенной А.Л. Сиротюк, А.В. Семенович, Ж.М. </a:t>
            </a:r>
            <a:r>
              <a:rPr lang="ru-RU" sz="2200" dirty="0" err="1"/>
              <a:t>Глозман</a:t>
            </a:r>
            <a:r>
              <a:rPr lang="ru-RU" sz="2200" dirty="0"/>
              <a:t>.</a:t>
            </a:r>
          </a:p>
          <a:p>
            <a:pPr marL="0" indent="0" algn="just">
              <a:buNone/>
            </a:pPr>
            <a:r>
              <a:rPr lang="ru-RU" sz="2200" dirty="0" smtClean="0"/>
              <a:t>	Для </a:t>
            </a:r>
            <a:r>
              <a:rPr lang="ru-RU" sz="2200" dirty="0"/>
              <a:t>обследования состояния устной речи школьников с ЗПР (ПИН) пользуюсь схемой и стимульными материалами, разработанными Е.А. Логиновой и И.Д. Коненковой. При необходимости углубленной диагностики состояния ВПФ у детей с ЗПР (ПИН) применяю методику К.Д. </a:t>
            </a:r>
            <a:r>
              <a:rPr lang="ru-RU" sz="2200" dirty="0" err="1"/>
              <a:t>Забрамной</a:t>
            </a:r>
            <a:r>
              <a:rPr lang="ru-RU" sz="2200" dirty="0"/>
              <a:t>.</a:t>
            </a:r>
          </a:p>
        </p:txBody>
      </p:sp>
    </p:spTree>
    <p:extLst>
      <p:ext uri="{BB962C8B-B14F-4D97-AF65-F5344CB8AC3E}">
        <p14:creationId xmlns:p14="http://schemas.microsoft.com/office/powerpoint/2010/main" val="31203208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052913">
            <a:off x="88228" y="1696363"/>
            <a:ext cx="4016375" cy="3012281"/>
          </a:xfrm>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pic>
      <p:sp>
        <p:nvSpPr>
          <p:cNvPr id="4" name="Текст 3"/>
          <p:cNvSpPr>
            <a:spLocks noGrp="1"/>
          </p:cNvSpPr>
          <p:nvPr>
            <p:ph type="body" sz="half" idx="2"/>
          </p:nvPr>
        </p:nvSpPr>
        <p:spPr>
          <a:xfrm>
            <a:off x="3995936" y="332656"/>
            <a:ext cx="4608512" cy="6192688"/>
          </a:xfrm>
        </p:spPr>
        <p:txBody>
          <a:bodyPr>
            <a:normAutofit fontScale="92500" lnSpcReduction="10000"/>
          </a:bodyPr>
          <a:lstStyle/>
          <a:p>
            <a:pPr algn="just"/>
            <a:r>
              <a:rPr lang="ru-RU" sz="1800" dirty="0" smtClean="0"/>
              <a:t>	В </a:t>
            </a:r>
            <a:r>
              <a:rPr lang="ru-RU" sz="1800" dirty="0"/>
              <a:t>своей работе при коррекции устной речи активно пользуюсь методикой постановки звуков, предложенной </a:t>
            </a:r>
            <a:r>
              <a:rPr lang="ru-RU" sz="1800" dirty="0" err="1"/>
              <a:t>Ф.А.Рау</a:t>
            </a:r>
            <a:r>
              <a:rPr lang="ru-RU" sz="1800" dirty="0"/>
              <a:t>, Р.Е. Левиной, методическими рекомендациями по автоматизации, дифференциации и постановке звуков Т.С. </a:t>
            </a:r>
            <a:r>
              <a:rPr lang="ru-RU" sz="1800" dirty="0" err="1"/>
              <a:t>Перегудовой</a:t>
            </a:r>
            <a:r>
              <a:rPr lang="ru-RU" sz="1800" dirty="0"/>
              <a:t>, Г.А. </a:t>
            </a:r>
            <a:r>
              <a:rPr lang="ru-RU" sz="1800" dirty="0" err="1"/>
              <a:t>Османовой</a:t>
            </a:r>
            <a:r>
              <a:rPr lang="ru-RU" sz="1800" dirty="0"/>
              <a:t>, Е.А. </a:t>
            </a:r>
            <a:r>
              <a:rPr lang="ru-RU" sz="1800" dirty="0" err="1"/>
              <a:t>Пожиленко</a:t>
            </a:r>
            <a:r>
              <a:rPr lang="ru-RU" sz="1800" dirty="0"/>
              <a:t>, И.Л. Лебедевой, Н.С. Жуковой. При работе над дизартрией обязательно использую логопедический массаж, как ручной, так и с помощью механических средств (деревянные шпатели, зонды, </a:t>
            </a:r>
            <a:r>
              <a:rPr lang="ru-RU" sz="1800" dirty="0" err="1"/>
              <a:t>зондозаменители</a:t>
            </a:r>
            <a:r>
              <a:rPr lang="ru-RU" sz="1800" dirty="0"/>
              <a:t>). При работе над развитием лексико-грамматической, фонетико-фонематической стороной речи использую методы работы, предложенные Р.И, </a:t>
            </a:r>
            <a:r>
              <a:rPr lang="ru-RU" sz="1800" dirty="0" err="1"/>
              <a:t>Лалаевой</a:t>
            </a:r>
            <a:r>
              <a:rPr lang="ru-RU" sz="1800" dirty="0"/>
              <a:t>, Л.В. </a:t>
            </a:r>
            <a:r>
              <a:rPr lang="ru-RU" sz="1800" dirty="0" err="1"/>
              <a:t>Бенедиктовой</a:t>
            </a:r>
            <a:r>
              <a:rPr lang="ru-RU" sz="1800" dirty="0"/>
              <a:t>, разработками Коноваленко В.В., Коноваленко С.В., логопедическими тетрадями Н.Э. </a:t>
            </a:r>
            <a:r>
              <a:rPr lang="ru-RU" sz="1800" dirty="0" err="1"/>
              <a:t>Теремковой</a:t>
            </a:r>
            <a:r>
              <a:rPr lang="ru-RU" sz="1800" dirty="0"/>
              <a:t>, рекомендациями </a:t>
            </a:r>
            <a:r>
              <a:rPr lang="ru-RU" sz="1800" dirty="0" err="1"/>
              <a:t>Агранович</a:t>
            </a:r>
            <a:r>
              <a:rPr lang="ru-RU" sz="1800" dirty="0"/>
              <a:t> З.Е. Использую систематизированный наглядный материал согласно лексическим темам.</a:t>
            </a:r>
          </a:p>
        </p:txBody>
      </p:sp>
    </p:spTree>
    <p:extLst>
      <p:ext uri="{BB962C8B-B14F-4D97-AF65-F5344CB8AC3E}">
        <p14:creationId xmlns:p14="http://schemas.microsoft.com/office/powerpoint/2010/main" val="13468572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501008"/>
            <a:ext cx="7694240" cy="2852936"/>
          </a:xfrm>
        </p:spPr>
        <p:txBody>
          <a:bodyPr/>
          <a:lstStyle/>
          <a:p>
            <a:pPr marL="0" indent="0" algn="just">
              <a:buNone/>
            </a:pPr>
            <a:r>
              <a:rPr lang="ru-RU" sz="2000" b="0" dirty="0" smtClean="0">
                <a:effectLst/>
              </a:rPr>
              <a:t>	Для </a:t>
            </a:r>
            <a:r>
              <a:rPr lang="ru-RU" sz="2000" b="0" dirty="0">
                <a:effectLst/>
              </a:rPr>
              <a:t>работы над дыханием выполнены пособия, такие как «Покорми фрукты», «Футбол», «Летят снежинки». Для родителей также составлены памятки по работе над развитием правильного дыхания </a:t>
            </a:r>
            <a:br>
              <a:rPr lang="ru-RU" sz="2000" b="0" dirty="0">
                <a:effectLst/>
              </a:rPr>
            </a:br>
            <a:r>
              <a:rPr lang="ru-RU" sz="2000" b="0" dirty="0">
                <a:effectLst/>
              </a:rPr>
              <a:t>На занятиях используются компьютерные программы, такие как «Баба Яга учится читать», «Учимся говорить правильно», «Весёлая </a:t>
            </a:r>
            <a:r>
              <a:rPr lang="ru-RU" sz="2000" b="0" dirty="0" err="1">
                <a:effectLst/>
              </a:rPr>
              <a:t>читайка</a:t>
            </a:r>
            <a:r>
              <a:rPr lang="ru-RU" sz="2000" b="0" dirty="0">
                <a:effectLst/>
              </a:rPr>
              <a:t>», программы компании «Адалин</a:t>
            </a:r>
            <a:r>
              <a:rPr lang="ru-RU" sz="2000" b="0" dirty="0" smtClean="0">
                <a:effectLst/>
              </a:rPr>
              <a:t>», «1С: Образование» </a:t>
            </a:r>
            <a:r>
              <a:rPr lang="ru-RU" sz="2000" b="0" dirty="0">
                <a:effectLst/>
              </a:rPr>
              <a:t>«Русская фонетика», </a:t>
            </a:r>
            <a:r>
              <a:rPr lang="ru-RU" sz="2000" b="0" dirty="0" smtClean="0">
                <a:effectLst/>
              </a:rPr>
              <a:t>«</a:t>
            </a:r>
            <a:r>
              <a:rPr lang="ru-RU" sz="2000" b="0" dirty="0" err="1" smtClean="0">
                <a:effectLst/>
              </a:rPr>
              <a:t>Смешарики</a:t>
            </a:r>
            <a:r>
              <a:rPr lang="ru-RU" sz="2000" b="0" dirty="0" smtClean="0">
                <a:effectLst/>
              </a:rPr>
              <a:t>»</a:t>
            </a:r>
            <a:endParaRPr lang="ru-RU" sz="2000" b="0" dirty="0">
              <a:effectLst/>
            </a:endParaRPr>
          </a:p>
        </p:txBody>
      </p:sp>
      <p:pic>
        <p:nvPicPr>
          <p:cNvPr id="5" name="Объект 4"/>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r="2542" b="16925"/>
          <a:stretch/>
        </p:blipFill>
        <p:spPr>
          <a:xfrm>
            <a:off x="755576" y="692696"/>
            <a:ext cx="3525872" cy="2398142"/>
          </a:xfrm>
          <a:prstGeom prst="rect">
            <a:avLst/>
          </a:prstGeom>
          <a:ln>
            <a:noFill/>
          </a:ln>
          <a:effectLst>
            <a:softEdge rad="112500"/>
          </a:effectLst>
        </p:spPr>
      </p:pic>
      <p:pic>
        <p:nvPicPr>
          <p:cNvPr id="6" name="Объект 5" descr="Подарок первокласснику"/>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620688"/>
            <a:ext cx="3561643" cy="2574598"/>
          </a:xfrm>
          <a:prstGeom prst="rect">
            <a:avLst/>
          </a:prstGeom>
          <a:ln>
            <a:noFill/>
          </a:ln>
          <a:effectLst>
            <a:softEdge rad="112500"/>
          </a:effectLst>
        </p:spPr>
      </p:pic>
    </p:spTree>
    <p:extLst>
      <p:ext uri="{BB962C8B-B14F-4D97-AF65-F5344CB8AC3E}">
        <p14:creationId xmlns:p14="http://schemas.microsoft.com/office/powerpoint/2010/main" val="1894949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058" y="3861048"/>
            <a:ext cx="8496943" cy="2664296"/>
          </a:xfrm>
        </p:spPr>
        <p:txBody>
          <a:bodyPr/>
          <a:lstStyle/>
          <a:p>
            <a:pPr marL="0" indent="0" algn="just">
              <a:buNone/>
            </a:pPr>
            <a:r>
              <a:rPr lang="ru-RU" sz="2200" b="0" dirty="0" smtClean="0">
                <a:effectLst/>
              </a:rPr>
              <a:t>	В </a:t>
            </a:r>
            <a:r>
              <a:rPr lang="ru-RU" sz="2200" b="0" dirty="0">
                <a:effectLst/>
              </a:rPr>
              <a:t>рамках работы по развитию неречевых базовых по речи функций активно используются  игры на печатной основе, такие как «Найди по образцу», «Одна загадка, четыре отгадки», «Какого цвета звук?», «Логические цепочки» и т.д. Также используются игры «Сложи узор Никитина», «</a:t>
            </a:r>
            <a:r>
              <a:rPr lang="ru-RU" sz="2200" b="0" dirty="0" err="1">
                <a:effectLst/>
              </a:rPr>
              <a:t>Уникуб</a:t>
            </a:r>
            <a:r>
              <a:rPr lang="ru-RU" sz="2200" b="0" dirty="0">
                <a:effectLst/>
              </a:rPr>
              <a:t> Никитина», «Квадрат Никитина», «Уголок», «</a:t>
            </a:r>
            <a:r>
              <a:rPr lang="ru-RU" sz="2200" b="0" dirty="0" err="1">
                <a:effectLst/>
              </a:rPr>
              <a:t>Геометрик</a:t>
            </a:r>
            <a:r>
              <a:rPr lang="ru-RU" sz="2200" b="0" dirty="0">
                <a:effectLst/>
              </a:rPr>
              <a:t>» и т.п. </a:t>
            </a:r>
          </a:p>
        </p:txBody>
      </p:sp>
      <p:pic>
        <p:nvPicPr>
          <p:cNvPr id="6" name="Объект 5"/>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r="5282" b="16251"/>
          <a:stretch/>
        </p:blipFill>
        <p:spPr>
          <a:xfrm>
            <a:off x="971600" y="620688"/>
            <a:ext cx="2809653" cy="1863209"/>
          </a:xfrm>
          <a:prstGeom prst="rect">
            <a:avLst/>
          </a:prstGeom>
          <a:ln>
            <a:noFill/>
          </a:ln>
          <a:effectLst>
            <a:softEdge rad="112500"/>
          </a:effectLst>
        </p:spPr>
      </p:pic>
      <p:pic>
        <p:nvPicPr>
          <p:cNvPr id="7" name="Объект 6"/>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l="1" r="-591" b="482"/>
          <a:stretch/>
        </p:blipFill>
        <p:spPr>
          <a:xfrm>
            <a:off x="5364088" y="620688"/>
            <a:ext cx="2686067" cy="1872208"/>
          </a:xfrm>
          <a:prstGeom prst="rect">
            <a:avLst/>
          </a:prstGeom>
          <a:ln>
            <a:noFill/>
          </a:ln>
          <a:effectLst>
            <a:softEdge rad="112500"/>
          </a:effectLst>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r="4776" b="16418"/>
          <a:stretch/>
        </p:blipFill>
        <p:spPr>
          <a:xfrm>
            <a:off x="3402910" y="2060848"/>
            <a:ext cx="2537241" cy="1670284"/>
          </a:xfrm>
          <a:prstGeom prst="rect">
            <a:avLst/>
          </a:prstGeom>
          <a:ln>
            <a:noFill/>
          </a:ln>
          <a:effectLst>
            <a:softEdge rad="112500"/>
          </a:effectLst>
        </p:spPr>
      </p:pic>
    </p:spTree>
    <p:extLst>
      <p:ext uri="{BB962C8B-B14F-4D97-AF65-F5344CB8AC3E}">
        <p14:creationId xmlns:p14="http://schemas.microsoft.com/office/powerpoint/2010/main" val="27646932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069" b="16441"/>
          <a:stretch/>
        </p:blipFill>
        <p:spPr>
          <a:xfrm>
            <a:off x="5115180" y="273099"/>
            <a:ext cx="3452756" cy="2279353"/>
          </a:xfrm>
          <a:prstGeom prst="rect">
            <a:avLst/>
          </a:prstGeom>
          <a:ln>
            <a:noFill/>
          </a:ln>
          <a:effectLst>
            <a:softEdge rad="112500"/>
          </a:effectLst>
        </p:spPr>
      </p:pic>
      <p:sp>
        <p:nvSpPr>
          <p:cNvPr id="4" name="Текст 3"/>
          <p:cNvSpPr>
            <a:spLocks noGrp="1"/>
          </p:cNvSpPr>
          <p:nvPr>
            <p:ph type="body" sz="half" idx="2"/>
          </p:nvPr>
        </p:nvSpPr>
        <p:spPr>
          <a:xfrm>
            <a:off x="107504" y="79166"/>
            <a:ext cx="4464496" cy="6374170"/>
          </a:xfrm>
        </p:spPr>
        <p:txBody>
          <a:bodyPr>
            <a:noAutofit/>
          </a:bodyPr>
          <a:lstStyle/>
          <a:p>
            <a:pPr algn="just"/>
            <a:r>
              <a:rPr lang="ru-RU" sz="2000" dirty="0" smtClean="0"/>
              <a:t>	Процесс </a:t>
            </a:r>
            <a:r>
              <a:rPr lang="ru-RU" sz="2000" dirty="0"/>
              <a:t>коррекции </a:t>
            </a:r>
            <a:r>
              <a:rPr lang="ru-RU" sz="2000" dirty="0" err="1"/>
              <a:t>дисграфии</a:t>
            </a:r>
            <a:r>
              <a:rPr lang="ru-RU" sz="2000" dirty="0"/>
              <a:t> и </a:t>
            </a:r>
            <a:r>
              <a:rPr lang="ru-RU" sz="2000" dirty="0" err="1"/>
              <a:t>дизорфографии</a:t>
            </a:r>
            <a:r>
              <a:rPr lang="ru-RU" sz="2000" dirty="0"/>
              <a:t> тесно связан с обучением ребенка русскому языку. Взаимосвязь коррекционного и обучающего процессов способствует успешному усвоению учащимися правил грамматики. Важным условием для успешного усвоения материала является разнообразие видов работы, включение игровых моментов, использование дидактического и раздаточного материала, включение </a:t>
            </a:r>
            <a:r>
              <a:rPr lang="ru-RU" sz="2000" dirty="0" err="1"/>
              <a:t>физминуток</a:t>
            </a:r>
            <a:r>
              <a:rPr lang="ru-RU" sz="2000" dirty="0"/>
              <a:t>.  В связи с этим,  использованы игры и задания, предложенные И.Н. </a:t>
            </a:r>
            <a:r>
              <a:rPr lang="ru-RU" sz="2000" dirty="0" err="1"/>
              <a:t>Садовниковой</a:t>
            </a:r>
            <a:r>
              <a:rPr lang="ru-RU" sz="2000" dirty="0"/>
              <a:t> Л.Г.,  </a:t>
            </a:r>
            <a:r>
              <a:rPr lang="ru-RU" sz="2000" dirty="0" err="1"/>
              <a:t>Кобзаревой</a:t>
            </a:r>
            <a:r>
              <a:rPr lang="ru-RU" sz="2000" dirty="0"/>
              <a:t>, Р.И. </a:t>
            </a:r>
            <a:r>
              <a:rPr lang="ru-RU" sz="2000" dirty="0" err="1"/>
              <a:t>Лалаевой</a:t>
            </a:r>
            <a:r>
              <a:rPr lang="ru-RU" sz="2000" dirty="0"/>
              <a:t>, М.Н. </a:t>
            </a:r>
            <a:r>
              <a:rPr lang="ru-RU" sz="2000" dirty="0" err="1"/>
              <a:t>Русецкой</a:t>
            </a:r>
            <a:r>
              <a:rPr lang="ru-RU" sz="2000" dirty="0"/>
              <a:t>,  Л.Н. </a:t>
            </a:r>
            <a:r>
              <a:rPr lang="ru-RU" sz="2000" dirty="0" err="1"/>
              <a:t>Ефименковой</a:t>
            </a:r>
            <a:r>
              <a:rPr lang="ru-RU" sz="2000" dirty="0"/>
              <a:t>,  и И.В. </a:t>
            </a:r>
            <a:r>
              <a:rPr lang="ru-RU" sz="2000" dirty="0" err="1"/>
              <a:t>Прищеповой</a:t>
            </a:r>
            <a:r>
              <a:rPr lang="ru-RU" sz="1800" dirty="0" smtClean="0"/>
              <a:t>.</a:t>
            </a:r>
            <a:endParaRPr lang="ru-RU" sz="18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96156">
            <a:off x="6592862" y="2159916"/>
            <a:ext cx="3098944" cy="1743156"/>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420888"/>
            <a:ext cx="3072341" cy="1728192"/>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414" y="4149080"/>
            <a:ext cx="3707904" cy="2085696"/>
          </a:xfrm>
          <a:prstGeom prst="rect">
            <a:avLst/>
          </a:prstGeom>
          <a:ln>
            <a:noFill/>
          </a:ln>
          <a:effectLst>
            <a:softEdge rad="112500"/>
          </a:effectLst>
        </p:spPr>
      </p:pic>
    </p:spTree>
    <p:extLst>
      <p:ext uri="{BB962C8B-B14F-4D97-AF65-F5344CB8AC3E}">
        <p14:creationId xmlns:p14="http://schemas.microsoft.com/office/powerpoint/2010/main" val="37219047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42988" y="1192213"/>
            <a:ext cx="3460750" cy="2595562"/>
          </a:xfrm>
          <a:effectLst>
            <a:softEdge rad="317500"/>
          </a:effectLst>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234282"/>
            <a:ext cx="3346450" cy="2509837"/>
          </a:xfrm>
          <a:effectLst>
            <a:softEdge rad="317500"/>
          </a:effectLst>
        </p:spPr>
      </p:pic>
      <p:sp>
        <p:nvSpPr>
          <p:cNvPr id="6" name="Заголовок 5"/>
          <p:cNvSpPr>
            <a:spLocks noGrp="1"/>
          </p:cNvSpPr>
          <p:nvPr>
            <p:ph type="title"/>
          </p:nvPr>
        </p:nvSpPr>
        <p:spPr>
          <a:xfrm>
            <a:off x="251520" y="3789040"/>
            <a:ext cx="8496943" cy="2808312"/>
          </a:xfrm>
        </p:spPr>
        <p:txBody>
          <a:bodyPr/>
          <a:lstStyle/>
          <a:p>
            <a:pPr marL="0" indent="0" algn="just">
              <a:buNone/>
            </a:pPr>
            <a:r>
              <a:rPr lang="ru-RU" sz="2000" dirty="0" smtClean="0">
                <a:effectLst/>
              </a:rPr>
              <a:t>	Так </a:t>
            </a:r>
            <a:r>
              <a:rPr lang="ru-RU" sz="2000" dirty="0">
                <a:effectLst/>
              </a:rPr>
              <a:t>же при работе над решением  «чисто логопедических» задач  обязательно используются методы комплексной нейропсихологической коррекции (глазодвигательные, релаксационные упражнения, упражнения для развития мелкой моторики, дыхательные упражнения и т.д.),   разработанные  А.В. Семенович, упражнения и игры, предложенные А.Л. Сиротюк, а также игры и упражнения «Гимнастики для мозга» П.И. </a:t>
            </a:r>
            <a:r>
              <a:rPr lang="ru-RU" sz="2000" dirty="0" err="1">
                <a:effectLst/>
              </a:rPr>
              <a:t>Деннисона</a:t>
            </a:r>
            <a:r>
              <a:rPr lang="ru-RU" sz="2000" dirty="0">
                <a:effectLst/>
              </a:rPr>
              <a:t>.</a:t>
            </a:r>
          </a:p>
        </p:txBody>
      </p:sp>
    </p:spTree>
    <p:extLst>
      <p:ext uri="{BB962C8B-B14F-4D97-AF65-F5344CB8AC3E}">
        <p14:creationId xmlns:p14="http://schemas.microsoft.com/office/powerpoint/2010/main" val="765348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журнал выпуск 1 - Microsoft Publisher (Сбой активации продукта)"/>
          <p:cNvPicPr>
            <a:picLocks noChangeAspect="1"/>
          </p:cNvPicPr>
          <p:nvPr/>
        </p:nvPicPr>
        <p:blipFill rotWithShape="1">
          <a:blip r:embed="rId2">
            <a:extLst>
              <a:ext uri="{28A0092B-C50C-407E-A947-70E740481C1C}">
                <a14:useLocalDpi xmlns:a14="http://schemas.microsoft.com/office/drawing/2010/main" val="0"/>
              </a:ext>
            </a:extLst>
          </a:blip>
          <a:srcRect l="39851" t="25170" r="25373" b="7312"/>
          <a:stretch/>
        </p:blipFill>
        <p:spPr>
          <a:xfrm>
            <a:off x="6007623" y="1701801"/>
            <a:ext cx="1907935" cy="2677659"/>
          </a:xfrm>
          <a:prstGeom prst="rect">
            <a:avLst/>
          </a:prstGeom>
        </p:spPr>
      </p:pic>
      <p:pic>
        <p:nvPicPr>
          <p:cNvPr id="10" name="Рисунок 9" descr="Вырезка экрана"/>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943" y="4365104"/>
            <a:ext cx="3059832" cy="2061393"/>
          </a:xfrm>
          <a:prstGeom prst="rect">
            <a:avLst/>
          </a:prstGeom>
        </p:spPr>
      </p:pic>
      <p:pic>
        <p:nvPicPr>
          <p:cNvPr id="7" name="Рисунок 6" descr="Вырезка экрана"/>
          <p:cNvPicPr>
            <a:picLocks noChangeAspect="1"/>
          </p:cNvPicPr>
          <p:nvPr/>
        </p:nvPicPr>
        <p:blipFill rotWithShape="1">
          <a:blip r:embed="rId4">
            <a:extLst>
              <a:ext uri="{28A0092B-C50C-407E-A947-70E740481C1C}">
                <a14:useLocalDpi xmlns:a14="http://schemas.microsoft.com/office/drawing/2010/main" val="0"/>
              </a:ext>
            </a:extLst>
          </a:blip>
          <a:srcRect l="28992" t="13738"/>
          <a:stretch/>
        </p:blipFill>
        <p:spPr>
          <a:xfrm>
            <a:off x="7458362" y="1124744"/>
            <a:ext cx="1603413" cy="2376264"/>
          </a:xfrm>
          <a:prstGeom prst="rect">
            <a:avLst/>
          </a:prstGeom>
        </p:spPr>
      </p:pic>
      <p:sp>
        <p:nvSpPr>
          <p:cNvPr id="3" name="Объект 2"/>
          <p:cNvSpPr>
            <a:spLocks noGrp="1"/>
          </p:cNvSpPr>
          <p:nvPr>
            <p:ph sz="half" idx="2"/>
          </p:nvPr>
        </p:nvSpPr>
        <p:spPr>
          <a:xfrm>
            <a:off x="251521" y="1484784"/>
            <a:ext cx="5616624" cy="5112568"/>
          </a:xfrm>
        </p:spPr>
        <p:txBody>
          <a:bodyPr>
            <a:normAutofit fontScale="85000" lnSpcReduction="10000"/>
          </a:bodyPr>
          <a:lstStyle/>
          <a:p>
            <a:pPr marL="388620" indent="-342900" algn="just">
              <a:buFont typeface="+mj-lt"/>
              <a:buAutoNum type="arabicPeriod"/>
            </a:pPr>
            <a:r>
              <a:rPr lang="ru-RU" sz="2000" dirty="0" smtClean="0"/>
              <a:t> Выпускаются буклеты и памятки (с целью объяснения педагогам и родителям особенностей развития детей с нарушениями речи, предложить способы «домашней» помощи);</a:t>
            </a:r>
          </a:p>
          <a:p>
            <a:pPr marL="388620" indent="-342900" algn="just">
              <a:buFont typeface="+mj-lt"/>
              <a:buAutoNum type="arabicPeriod"/>
            </a:pPr>
            <a:r>
              <a:rPr lang="ru-RU" sz="2000" dirty="0" smtClean="0"/>
              <a:t>Выпускается газета </a:t>
            </a:r>
            <a:r>
              <a:rPr lang="en-US" sz="2000" dirty="0" smtClean="0"/>
              <a:t>Logodeti.ru</a:t>
            </a:r>
            <a:r>
              <a:rPr lang="ru-RU" sz="2000" dirty="0" smtClean="0"/>
              <a:t>; </a:t>
            </a:r>
          </a:p>
          <a:p>
            <a:pPr marL="388620" indent="-342900" algn="just">
              <a:buFont typeface="+mj-lt"/>
              <a:buAutoNum type="arabicPeriod"/>
            </a:pPr>
            <a:r>
              <a:rPr lang="ru-RU" sz="2000" dirty="0" smtClean="0"/>
              <a:t>Посещаются родительские собрания;</a:t>
            </a:r>
          </a:p>
          <a:p>
            <a:pPr marL="388620" indent="-342900" algn="just">
              <a:buFont typeface="+mj-lt"/>
              <a:buAutoNum type="arabicPeriod"/>
            </a:pPr>
            <a:r>
              <a:rPr lang="ru-RU" sz="2000" dirty="0" smtClean="0"/>
              <a:t>Проводится консультирование педагогов и родителей, по вопросам обучения, воспитания и развития детей с нарушениями речи</a:t>
            </a:r>
          </a:p>
          <a:p>
            <a:pPr marL="388620" indent="-342900" algn="just">
              <a:buFont typeface="+mj-lt"/>
              <a:buAutoNum type="arabicPeriod"/>
            </a:pPr>
            <a:r>
              <a:rPr lang="ru-RU" sz="2000" dirty="0" smtClean="0"/>
              <a:t>Оформлен сайт-портфолио по адресу </a:t>
            </a:r>
            <a:r>
              <a:rPr lang="en-US" sz="2000" dirty="0" smtClean="0">
                <a:hlinkClick r:id="rId5"/>
              </a:rPr>
              <a:t>http</a:t>
            </a:r>
            <a:r>
              <a:rPr lang="ru-RU" sz="2000" dirty="0" smtClean="0">
                <a:hlinkClick r:id="rId5"/>
              </a:rPr>
              <a:t>://</a:t>
            </a:r>
            <a:r>
              <a:rPr lang="en-US" sz="2000" dirty="0" smtClean="0">
                <a:hlinkClick r:id="rId5"/>
              </a:rPr>
              <a:t>alexsandrasaveleva.educatory.ru</a:t>
            </a:r>
            <a:r>
              <a:rPr lang="ru-RU" sz="2000" dirty="0" smtClean="0">
                <a:hlinkClick r:id="rId5"/>
              </a:rPr>
              <a:t>/</a:t>
            </a:r>
            <a:r>
              <a:rPr lang="ru-RU" sz="2000" dirty="0" smtClean="0"/>
              <a:t> , на котором представлены документы, рабочие программы и прочие разработки.</a:t>
            </a:r>
          </a:p>
          <a:p>
            <a:pPr marL="388620" indent="-342900" algn="just">
              <a:buFont typeface="+mj-lt"/>
              <a:buAutoNum type="arabicPeriod"/>
            </a:pPr>
            <a:r>
              <a:rPr lang="ru-RU" sz="2000" dirty="0" smtClean="0"/>
              <a:t>Подготавливаются доклады на заседания </a:t>
            </a:r>
            <a:r>
              <a:rPr lang="ru-RU" sz="2000" dirty="0" err="1" smtClean="0"/>
              <a:t>ПМКПк</a:t>
            </a:r>
            <a:r>
              <a:rPr lang="ru-RU" sz="2000" dirty="0" smtClean="0"/>
              <a:t>  и педагогические советы по «речевой» тематике, либо по вопросам </a:t>
            </a:r>
            <a:r>
              <a:rPr lang="ru-RU" sz="2000" dirty="0" err="1" smtClean="0"/>
              <a:t>здоровьесбережения</a:t>
            </a:r>
            <a:r>
              <a:rPr lang="ru-RU" sz="2000" dirty="0" smtClean="0"/>
              <a:t> и работы с неуспевающими детьми.</a:t>
            </a:r>
          </a:p>
          <a:p>
            <a:pPr marL="45720" indent="0" algn="just">
              <a:buNone/>
            </a:pPr>
            <a:endParaRPr lang="ru-RU" dirty="0" smtClean="0"/>
          </a:p>
          <a:p>
            <a:pPr marL="388620" indent="-342900" algn="just">
              <a:buFont typeface="+mj-lt"/>
              <a:buAutoNum type="arabicPeriod"/>
            </a:pPr>
            <a:endParaRPr lang="ru-RU" dirty="0" smtClean="0"/>
          </a:p>
          <a:p>
            <a:pPr marL="388620" indent="-342900" algn="just">
              <a:buFont typeface="+mj-lt"/>
              <a:buAutoNum type="arabicPeriod"/>
            </a:pPr>
            <a:endParaRPr lang="ru-RU" dirty="0" smtClean="0"/>
          </a:p>
          <a:p>
            <a:pPr algn="just"/>
            <a:endParaRPr lang="ru-RU" dirty="0"/>
          </a:p>
        </p:txBody>
      </p:sp>
      <p:sp>
        <p:nvSpPr>
          <p:cNvPr id="6" name="Заголовок 5"/>
          <p:cNvSpPr>
            <a:spLocks noGrp="1"/>
          </p:cNvSpPr>
          <p:nvPr>
            <p:ph type="title"/>
          </p:nvPr>
        </p:nvSpPr>
        <p:spPr>
          <a:xfrm>
            <a:off x="251520" y="-1661"/>
            <a:ext cx="8496944" cy="1440160"/>
          </a:xfrm>
        </p:spPr>
        <p:txBody>
          <a:bodyPr/>
          <a:lstStyle/>
          <a:p>
            <a:pPr marL="0" indent="0" algn="just">
              <a:buNone/>
            </a:pPr>
            <a:r>
              <a:rPr lang="ru-RU" sz="3200" dirty="0" smtClean="0"/>
              <a:t>	</a:t>
            </a:r>
            <a:r>
              <a:rPr lang="ru-RU" sz="3200" dirty="0" smtClean="0">
                <a:solidFill>
                  <a:srgbClr val="377899"/>
                </a:solidFill>
              </a:rPr>
              <a:t>В рамках пропаганды логопедических знаний и обобщения педагогического опыта:</a:t>
            </a:r>
            <a:endParaRPr lang="ru-RU" sz="3200" dirty="0">
              <a:solidFill>
                <a:srgbClr val="377899"/>
              </a:solidFill>
            </a:endParaRPr>
          </a:p>
        </p:txBody>
      </p:sp>
    </p:spTree>
    <p:extLst>
      <p:ext uri="{BB962C8B-B14F-4D97-AF65-F5344CB8AC3E}">
        <p14:creationId xmlns:p14="http://schemas.microsoft.com/office/powerpoint/2010/main" val="276519083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80928"/>
            <a:ext cx="8712967" cy="1143000"/>
          </a:xfrm>
        </p:spPr>
        <p:txBody>
          <a:bodyPr/>
          <a:lstStyle/>
          <a:p>
            <a:pPr marL="0" indent="0" algn="ctr">
              <a:buNone/>
            </a:pPr>
            <a:r>
              <a:rPr lang="en-US" sz="3600" dirty="0" smtClean="0">
                <a:solidFill>
                  <a:srgbClr val="377899"/>
                </a:solidFill>
              </a:rPr>
              <a:t>III</a:t>
            </a:r>
            <a:r>
              <a:rPr lang="ru-RU" sz="3600" dirty="0" smtClean="0">
                <a:solidFill>
                  <a:srgbClr val="377899"/>
                </a:solidFill>
              </a:rPr>
              <a:t> раздел: Эффективность логопедической работы</a:t>
            </a:r>
            <a:endParaRPr lang="ru-RU" sz="3600" dirty="0">
              <a:solidFill>
                <a:srgbClr val="377899"/>
              </a:solidFill>
            </a:endParaRPr>
          </a:p>
        </p:txBody>
      </p:sp>
    </p:spTree>
    <p:extLst>
      <p:ext uri="{BB962C8B-B14F-4D97-AF65-F5344CB8AC3E}">
        <p14:creationId xmlns:p14="http://schemas.microsoft.com/office/powerpoint/2010/main" val="120241910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55915"/>
            <a:ext cx="7560840" cy="1200329"/>
          </a:xfrm>
          <a:prstGeom prst="rect">
            <a:avLst/>
          </a:prstGeom>
          <a:noFill/>
        </p:spPr>
        <p:txBody>
          <a:bodyPr wrap="square" rtlCol="0">
            <a:spAutoFit/>
          </a:bodyPr>
          <a:lstStyle/>
          <a:p>
            <a:pPr algn="ctr"/>
            <a:r>
              <a:rPr lang="en-US" sz="3600" dirty="0" smtClean="0">
                <a:solidFill>
                  <a:srgbClr val="377899"/>
                </a:solidFill>
                <a:effectLst>
                  <a:outerShdw blurRad="38100" dist="38100" dir="2700000" algn="tl">
                    <a:srgbClr val="000000">
                      <a:alpha val="43137"/>
                    </a:srgbClr>
                  </a:outerShdw>
                  <a:reflection blurRad="6350" stA="55000" endA="300" endPos="45500" dir="5400000" sy="-100000" algn="bl" rotWithShape="0"/>
                </a:effectLst>
              </a:rPr>
              <a:t>I</a:t>
            </a:r>
            <a:r>
              <a:rPr lang="ru-RU" sz="3600" dirty="0" smtClean="0">
                <a:solidFill>
                  <a:srgbClr val="377899"/>
                </a:solidFill>
                <a:effectLst>
                  <a:outerShdw blurRad="38100" dist="38100" dir="2700000" algn="tl">
                    <a:srgbClr val="000000">
                      <a:alpha val="43137"/>
                    </a:srgbClr>
                  </a:outerShdw>
                  <a:reflection blurRad="6350" stA="55000" endA="300" endPos="45500" dir="5400000" sy="-100000" algn="bl" rotWithShape="0"/>
                </a:effectLst>
              </a:rPr>
              <a:t> раздел: Общие сведения об учителе-логопеде</a:t>
            </a:r>
            <a:endParaRPr lang="ru-RU" sz="3600" dirty="0">
              <a:solidFill>
                <a:srgbClr val="377899"/>
              </a:solidFill>
              <a:effectLst>
                <a:outerShdw blurRad="38100" dist="38100" dir="2700000" algn="tl">
                  <a:srgbClr val="000000">
                    <a:alpha val="43137"/>
                  </a:srgbClr>
                </a:outerShdw>
                <a:reflection blurRad="6350" stA="55000" endA="300" endPos="45500" dir="5400000" sy="-100000" algn="bl" rotWithShape="0"/>
              </a:effectLst>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50149" t="7164" r="27165" b="59403"/>
          <a:stretch/>
        </p:blipFill>
        <p:spPr>
          <a:xfrm>
            <a:off x="6660107" y="476672"/>
            <a:ext cx="2074459" cy="2292824"/>
          </a:xfrm>
          <a:prstGeom prst="rect">
            <a:avLst/>
          </a:prstGeom>
          <a:ln>
            <a:noFill/>
          </a:ln>
          <a:effectLst>
            <a:softEdge rad="31750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1586"/>
            <a:ext cx="2273722" cy="3031630"/>
          </a:xfrm>
          <a:prstGeom prst="rect">
            <a:avLst/>
          </a:prstGeom>
          <a:ln>
            <a:noFill/>
          </a:ln>
          <a:effectLst>
            <a:softEdge rad="317500"/>
          </a:effectLst>
        </p:spPr>
      </p:pic>
      <p:sp>
        <p:nvSpPr>
          <p:cNvPr id="4" name="TextBox 3"/>
          <p:cNvSpPr txBox="1"/>
          <p:nvPr/>
        </p:nvSpPr>
        <p:spPr>
          <a:xfrm>
            <a:off x="899592" y="1988840"/>
            <a:ext cx="7488832" cy="3539430"/>
          </a:xfrm>
          <a:prstGeom prst="rect">
            <a:avLst/>
          </a:prstGeom>
          <a:noFill/>
        </p:spPr>
        <p:txBody>
          <a:bodyPr wrap="square" rtlCol="0">
            <a:spAutoFit/>
          </a:bodyPr>
          <a:lstStyle/>
          <a:p>
            <a:pPr algn="just"/>
            <a:r>
              <a:rPr lang="ru-RU" sz="2800" dirty="0" smtClean="0"/>
              <a:t>ФИО: Савельева Александра Анатольевна</a:t>
            </a:r>
          </a:p>
          <a:p>
            <a:pPr algn="just"/>
            <a:r>
              <a:rPr lang="ru-RU" sz="2800" dirty="0" smtClean="0"/>
              <a:t>Дата рождения: 13 августа 1984 года.</a:t>
            </a:r>
          </a:p>
          <a:p>
            <a:pPr algn="just"/>
            <a:r>
              <a:rPr lang="ru-RU" sz="2800" dirty="0" smtClean="0"/>
              <a:t>Место работы: МБОУ СОШ №129</a:t>
            </a:r>
            <a:r>
              <a:rPr lang="ru-RU" sz="2800" dirty="0"/>
              <a:t> </a:t>
            </a:r>
            <a:endParaRPr lang="ru-RU" sz="2800" dirty="0" smtClean="0"/>
          </a:p>
          <a:p>
            <a:pPr algn="just"/>
            <a:r>
              <a:rPr lang="ru-RU" sz="2800" dirty="0" smtClean="0"/>
              <a:t>Должность: учитель-логопед</a:t>
            </a:r>
          </a:p>
          <a:p>
            <a:pPr algn="just"/>
            <a:r>
              <a:rPr lang="ru-RU" sz="2800" dirty="0" smtClean="0"/>
              <a:t>          Педагогический стаж: 12 лет </a:t>
            </a:r>
          </a:p>
          <a:p>
            <a:pPr algn="just"/>
            <a:r>
              <a:rPr lang="ru-RU" sz="2800" dirty="0" smtClean="0"/>
              <a:t>          (в должности учителя-логопеда – </a:t>
            </a:r>
          </a:p>
          <a:p>
            <a:pPr algn="just"/>
            <a:r>
              <a:rPr lang="ru-RU" sz="2800" dirty="0"/>
              <a:t> </a:t>
            </a:r>
            <a:r>
              <a:rPr lang="ru-RU" sz="2800" dirty="0" smtClean="0"/>
              <a:t>                                                         8  лет)</a:t>
            </a:r>
          </a:p>
          <a:p>
            <a:pPr algn="just"/>
            <a:r>
              <a:rPr lang="ru-RU" sz="2800" dirty="0" smtClean="0"/>
              <a:t>           Категория: </a:t>
            </a:r>
            <a:r>
              <a:rPr lang="en-US" sz="2800" dirty="0" smtClean="0"/>
              <a:t>I</a:t>
            </a:r>
            <a:r>
              <a:rPr lang="ru-RU" sz="2800" dirty="0" smtClean="0"/>
              <a:t>-я</a:t>
            </a:r>
            <a:endParaRPr lang="ru-RU" sz="2800" dirty="0"/>
          </a:p>
        </p:txBody>
      </p:sp>
    </p:spTree>
    <p:extLst>
      <p:ext uri="{BB962C8B-B14F-4D97-AF65-F5344CB8AC3E}">
        <p14:creationId xmlns:p14="http://schemas.microsoft.com/office/powerpoint/2010/main" val="1138073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404664"/>
            <a:ext cx="8568952" cy="6120680"/>
          </a:xfrm>
        </p:spPr>
        <p:txBody>
          <a:bodyPr/>
          <a:lstStyle/>
          <a:p>
            <a:pPr marL="45720" indent="0" algn="just">
              <a:buNone/>
            </a:pPr>
            <a:r>
              <a:rPr lang="ru-RU" sz="2400" dirty="0" smtClean="0"/>
              <a:t>Эффективность своей работы оцениваю по 3 критериям:</a:t>
            </a:r>
          </a:p>
          <a:p>
            <a:pPr marL="502920" indent="-457200" algn="just">
              <a:buFont typeface="+mj-lt"/>
              <a:buAutoNum type="arabicPeriod"/>
            </a:pPr>
            <a:r>
              <a:rPr lang="ru-RU" sz="2400" dirty="0" smtClean="0"/>
              <a:t>Показатели по выпуску;</a:t>
            </a:r>
          </a:p>
          <a:p>
            <a:pPr marL="502920" indent="-457200" algn="just">
              <a:buFont typeface="+mj-lt"/>
              <a:buAutoNum type="arabicPeriod"/>
            </a:pPr>
            <a:r>
              <a:rPr lang="ru-RU" sz="2400" dirty="0" smtClean="0"/>
              <a:t>Улучшение академической успеваемости;</a:t>
            </a:r>
          </a:p>
          <a:p>
            <a:pPr marL="502920" indent="-457200" algn="just">
              <a:buFont typeface="+mj-lt"/>
              <a:buAutoNum type="arabicPeriod"/>
            </a:pPr>
            <a:r>
              <a:rPr lang="ru-RU" sz="2400" dirty="0" smtClean="0"/>
              <a:t>Научно-методическое обеспечение коррекционного логопедического процесса;</a:t>
            </a:r>
          </a:p>
          <a:p>
            <a:pPr marL="502920" indent="-457200" algn="just">
              <a:buFont typeface="+mj-lt"/>
              <a:buAutoNum type="arabicPeriod"/>
            </a:pPr>
            <a:endParaRPr lang="ru-RU" sz="2400" dirty="0" smtClean="0"/>
          </a:p>
          <a:p>
            <a:pPr marL="45720" indent="0" algn="just">
              <a:buNone/>
            </a:pPr>
            <a:endParaRPr lang="ru-RU" dirty="0"/>
          </a:p>
        </p:txBody>
      </p:sp>
      <p:pic>
        <p:nvPicPr>
          <p:cNvPr id="4" name="Рисунок 3" descr="Microsoft Excel (Сбой активации продукта) - мониторинг 3А"/>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395820"/>
            <a:ext cx="2520280" cy="1821831"/>
          </a:xfrm>
          <a:prstGeom prst="rect">
            <a:avLst/>
          </a:prstGeom>
          <a:ln>
            <a:noFill/>
          </a:ln>
          <a:effectLst>
            <a:outerShdw blurRad="292100" dist="139700" dir="2700000" algn="tl" rotWithShape="0">
              <a:srgbClr val="333333">
                <a:alpha val="65000"/>
              </a:srgbClr>
            </a:outerShdw>
          </a:effectLst>
        </p:spPr>
      </p:pic>
      <p:pic>
        <p:nvPicPr>
          <p:cNvPr id="5" name="Рисунок 4" descr="Microsoft Excel (Сбой активации продукта) - мониторинг 2А 2 группа"/>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946" y="3395820"/>
            <a:ext cx="2558022" cy="1849112"/>
          </a:xfrm>
          <a:prstGeom prst="rect">
            <a:avLst/>
          </a:prstGeom>
          <a:ln>
            <a:noFill/>
          </a:ln>
          <a:effectLst>
            <a:outerShdw blurRad="292100" dist="139700" dir="2700000" algn="tl" rotWithShape="0">
              <a:srgbClr val="333333">
                <a:alpha val="65000"/>
              </a:srgbClr>
            </a:outerShdw>
          </a:effectLst>
        </p:spPr>
      </p:pic>
      <p:pic>
        <p:nvPicPr>
          <p:cNvPr id="6" name="Рисунок 5" descr="САМОАНАЛИЗ - Microsoft Word (Сбой активации продукта)"/>
          <p:cNvPicPr>
            <a:picLocks noChangeAspect="1"/>
          </p:cNvPicPr>
          <p:nvPr/>
        </p:nvPicPr>
        <p:blipFill rotWithShape="1">
          <a:blip r:embed="rId4" cstate="print">
            <a:extLst>
              <a:ext uri="{28A0092B-C50C-407E-A947-70E740481C1C}">
                <a14:useLocalDpi xmlns:a14="http://schemas.microsoft.com/office/drawing/2010/main" val="0"/>
              </a:ext>
            </a:extLst>
          </a:blip>
          <a:srcRect t="4111"/>
          <a:stretch/>
        </p:blipFill>
        <p:spPr>
          <a:xfrm>
            <a:off x="3230993" y="3395820"/>
            <a:ext cx="2667691" cy="1849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7520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424935" cy="1080120"/>
          </a:xfrm>
        </p:spPr>
        <p:txBody>
          <a:bodyPr/>
          <a:lstStyle/>
          <a:p>
            <a:pPr marL="0" indent="0" algn="ctr">
              <a:buNone/>
            </a:pPr>
            <a:r>
              <a:rPr lang="ru-RU" sz="3200" dirty="0" smtClean="0">
                <a:solidFill>
                  <a:srgbClr val="377899"/>
                </a:solidFill>
              </a:rPr>
              <a:t>Показатели по выпуску (среднее значение с 2008по 2015г.)</a:t>
            </a:r>
            <a:endParaRPr lang="ru-RU" sz="3200" dirty="0">
              <a:solidFill>
                <a:srgbClr val="377899"/>
              </a:solidFill>
            </a:endParaRPr>
          </a:p>
        </p:txBody>
      </p:sp>
      <p:graphicFrame>
        <p:nvGraphicFramePr>
          <p:cNvPr id="4" name="Диаграмма 3"/>
          <p:cNvGraphicFramePr/>
          <p:nvPr>
            <p:extLst>
              <p:ext uri="{D42A27DB-BD31-4B8C-83A1-F6EECF244321}">
                <p14:modId xmlns:p14="http://schemas.microsoft.com/office/powerpoint/2010/main" val="3499475980"/>
              </p:ext>
            </p:extLst>
          </p:nvPr>
        </p:nvGraphicFramePr>
        <p:xfrm>
          <a:off x="827584" y="1484784"/>
          <a:ext cx="763284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898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1143000"/>
          </a:xfrm>
        </p:spPr>
        <p:txBody>
          <a:bodyPr/>
          <a:lstStyle/>
          <a:p>
            <a:pPr marL="0" indent="0" algn="ctr">
              <a:buNone/>
            </a:pPr>
            <a:r>
              <a:rPr lang="ru-RU" sz="3200" dirty="0" smtClean="0">
                <a:solidFill>
                  <a:srgbClr val="377899"/>
                </a:solidFill>
              </a:rPr>
              <a:t>Улучшение академической успеваемости (средний балл)</a:t>
            </a:r>
            <a:endParaRPr lang="ru-RU" sz="3200" dirty="0">
              <a:solidFill>
                <a:srgbClr val="377899"/>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113911434"/>
              </p:ext>
            </p:extLst>
          </p:nvPr>
        </p:nvGraphicFramePr>
        <p:xfrm>
          <a:off x="323528" y="1556792"/>
          <a:ext cx="8496938" cy="4824535"/>
        </p:xfrm>
        <a:graphic>
          <a:graphicData uri="http://schemas.openxmlformats.org/drawingml/2006/table">
            <a:tbl>
              <a:tblPr firstRow="1" firstCol="1" bandRow="1">
                <a:tableStyleId>{18603FDC-E32A-4AB5-989C-0864C3EAD2B8}</a:tableStyleId>
              </a:tblPr>
              <a:tblGrid>
                <a:gridCol w="1888210"/>
                <a:gridCol w="944104"/>
                <a:gridCol w="944104"/>
                <a:gridCol w="944104"/>
                <a:gridCol w="944104"/>
                <a:gridCol w="944104"/>
                <a:gridCol w="944104"/>
                <a:gridCol w="944104"/>
              </a:tblGrid>
              <a:tr h="1608179">
                <a:tc gridSpan="2">
                  <a:txBody>
                    <a:bodyPr/>
                    <a:lstStyle/>
                    <a:p>
                      <a:pPr algn="ctr">
                        <a:spcAft>
                          <a:spcPts val="0"/>
                        </a:spcAft>
                      </a:pPr>
                      <a:r>
                        <a:rPr lang="ru-RU" sz="1400" dirty="0">
                          <a:solidFill>
                            <a:sysClr val="windowText" lastClr="000000"/>
                          </a:solidFill>
                          <a:effectLst/>
                        </a:rPr>
                        <a:t>                  годы обучения </a:t>
                      </a:r>
                      <a:endParaRPr lang="ru-RU" sz="1200" dirty="0">
                        <a:solidFill>
                          <a:sysClr val="windowText" lastClr="000000"/>
                        </a:solidFill>
                        <a:effectLst/>
                      </a:endParaRPr>
                    </a:p>
                    <a:p>
                      <a:pPr algn="ctr">
                        <a:spcAft>
                          <a:spcPts val="0"/>
                        </a:spcAft>
                      </a:pPr>
                      <a:r>
                        <a:rPr lang="ru-RU" sz="1400" dirty="0">
                          <a:solidFill>
                            <a:sysClr val="windowText" lastClr="000000"/>
                          </a:solidFill>
                          <a:effectLst/>
                        </a:rPr>
                        <a:t> </a:t>
                      </a:r>
                      <a:endParaRPr lang="ru-RU" sz="1200" dirty="0">
                        <a:solidFill>
                          <a:sysClr val="windowText" lastClr="000000"/>
                        </a:solidFill>
                        <a:effectLst/>
                      </a:endParaRPr>
                    </a:p>
                    <a:p>
                      <a:pPr>
                        <a:spcAft>
                          <a:spcPts val="0"/>
                        </a:spcAft>
                      </a:pPr>
                      <a:r>
                        <a:rPr lang="ru-RU" sz="1400" dirty="0">
                          <a:solidFill>
                            <a:sysClr val="windowText" lastClr="000000"/>
                          </a:solidFill>
                          <a:effectLst/>
                        </a:rPr>
                        <a:t>средняя академическая успеваемость (ср. балл)</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spcAft>
                          <a:spcPts val="0"/>
                        </a:spcAft>
                      </a:pPr>
                      <a:r>
                        <a:rPr lang="ru-RU" sz="1400" dirty="0">
                          <a:solidFill>
                            <a:sysClr val="windowText" lastClr="000000"/>
                          </a:solidFill>
                          <a:effectLst/>
                        </a:rPr>
                        <a:t>2008-2009</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a:solidFill>
                            <a:sysClr val="windowText" lastClr="000000"/>
                          </a:solidFill>
                          <a:effectLst/>
                        </a:rPr>
                        <a:t>2009-2010</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a:solidFill>
                            <a:sysClr val="windowText" lastClr="000000"/>
                          </a:solidFill>
                          <a:effectLst/>
                        </a:rPr>
                        <a:t>2010-2011</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a:solidFill>
                            <a:sysClr val="windowText" lastClr="000000"/>
                          </a:solidFill>
                          <a:effectLst/>
                        </a:rPr>
                        <a:t>2011-2012</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a:solidFill>
                            <a:sysClr val="windowText" lastClr="000000"/>
                          </a:solidFill>
                          <a:effectLst/>
                        </a:rPr>
                        <a:t>2013-2014</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dirty="0" smtClean="0">
                          <a:solidFill>
                            <a:sysClr val="windowText" lastClr="000000"/>
                          </a:solidFill>
                          <a:effectLst/>
                        </a:rPr>
                        <a:t>2014-2015 </a:t>
                      </a:r>
                      <a:endParaRPr lang="ru-RU" sz="14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089">
                <a:tc rowSpan="2">
                  <a:txBody>
                    <a:bodyPr/>
                    <a:lstStyle/>
                    <a:p>
                      <a:pPr algn="ctr">
                        <a:spcAft>
                          <a:spcPts val="0"/>
                        </a:spcAft>
                      </a:pPr>
                      <a:r>
                        <a:rPr lang="ru-RU" sz="1400">
                          <a:solidFill>
                            <a:sysClr val="windowText" lastClr="000000"/>
                          </a:solidFill>
                          <a:effectLst/>
                        </a:rPr>
                        <a:t>русский язык</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a:solidFill>
                            <a:sysClr val="windowText" lastClr="000000"/>
                          </a:solidFill>
                          <a:effectLst/>
                        </a:rPr>
                        <a:t>начало уч. года</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2,7</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2,3</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2,6</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2,8</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2,4</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200" dirty="0" smtClean="0">
                          <a:solidFill>
                            <a:sysClr val="windowText" lastClr="000000"/>
                          </a:solidFill>
                          <a:effectLst/>
                          <a:latin typeface="Times New Roman"/>
                          <a:ea typeface="Times New Roman"/>
                        </a:rPr>
                        <a:t>2,9</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089">
                <a:tc vMerge="1">
                  <a:txBody>
                    <a:bodyPr/>
                    <a:lstStyle/>
                    <a:p>
                      <a:endParaRPr lang="ru-RU"/>
                    </a:p>
                  </a:txBody>
                  <a:tcPr/>
                </a:tc>
                <a:tc>
                  <a:txBody>
                    <a:bodyPr/>
                    <a:lstStyle/>
                    <a:p>
                      <a:pPr>
                        <a:spcAft>
                          <a:spcPts val="0"/>
                        </a:spcAft>
                      </a:pPr>
                      <a:r>
                        <a:rPr lang="ru-RU" sz="1400">
                          <a:solidFill>
                            <a:sysClr val="windowText" lastClr="000000"/>
                          </a:solidFill>
                          <a:effectLst/>
                        </a:rPr>
                        <a:t>конец  уч. года</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3,4</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3,7</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4</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4,2</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3,8</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200" dirty="0" smtClean="0">
                          <a:solidFill>
                            <a:sysClr val="windowText" lastClr="000000"/>
                          </a:solidFill>
                          <a:effectLst/>
                          <a:latin typeface="Times New Roman"/>
                          <a:ea typeface="Times New Roman"/>
                        </a:rPr>
                        <a:t>3,9</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089">
                <a:tc rowSpan="2">
                  <a:txBody>
                    <a:bodyPr/>
                    <a:lstStyle/>
                    <a:p>
                      <a:pPr algn="ctr">
                        <a:spcAft>
                          <a:spcPts val="0"/>
                        </a:spcAft>
                      </a:pPr>
                      <a:r>
                        <a:rPr lang="ru-RU" sz="1400">
                          <a:solidFill>
                            <a:sysClr val="windowText" lastClr="000000"/>
                          </a:solidFill>
                          <a:effectLst/>
                        </a:rPr>
                        <a:t>литературное чтение</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ru-RU" sz="1400">
                          <a:solidFill>
                            <a:sysClr val="windowText" lastClr="000000"/>
                          </a:solidFill>
                          <a:effectLst/>
                        </a:rPr>
                        <a:t>начало уч. года</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2,3</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2,3</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2,4</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2,6</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2,4</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200" dirty="0" smtClean="0">
                          <a:solidFill>
                            <a:sysClr val="windowText" lastClr="000000"/>
                          </a:solidFill>
                          <a:effectLst/>
                          <a:latin typeface="Times New Roman"/>
                          <a:ea typeface="Times New Roman"/>
                        </a:rPr>
                        <a:t>3,0</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089">
                <a:tc vMerge="1">
                  <a:txBody>
                    <a:bodyPr/>
                    <a:lstStyle/>
                    <a:p>
                      <a:endParaRPr lang="ru-RU"/>
                    </a:p>
                  </a:txBody>
                  <a:tcPr/>
                </a:tc>
                <a:tc>
                  <a:txBody>
                    <a:bodyPr/>
                    <a:lstStyle/>
                    <a:p>
                      <a:pPr>
                        <a:spcAft>
                          <a:spcPts val="0"/>
                        </a:spcAft>
                      </a:pPr>
                      <a:r>
                        <a:rPr lang="ru-RU" sz="1400">
                          <a:solidFill>
                            <a:sysClr val="windowText" lastClr="000000"/>
                          </a:solidFill>
                          <a:effectLst/>
                        </a:rPr>
                        <a:t>конец  уч. года</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4,2</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4,4</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4,2</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a:solidFill>
                            <a:sysClr val="windowText" lastClr="000000"/>
                          </a:solidFill>
                          <a:effectLst/>
                        </a:rPr>
                        <a:t>4,5</a:t>
                      </a:r>
                      <a:endParaRPr lang="ru-RU" sz="120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400" dirty="0">
                          <a:solidFill>
                            <a:sysClr val="windowText" lastClr="000000"/>
                          </a:solidFill>
                          <a:effectLst/>
                        </a:rPr>
                        <a:t>4</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ru-RU" sz="1200" dirty="0" smtClean="0">
                          <a:solidFill>
                            <a:sysClr val="windowText" lastClr="000000"/>
                          </a:solidFill>
                          <a:effectLst/>
                          <a:latin typeface="Times New Roman"/>
                          <a:ea typeface="Times New Roman"/>
                        </a:rPr>
                        <a:t>4,5</a:t>
                      </a:r>
                      <a:endParaRPr lang="ru-RU" sz="1200" dirty="0">
                        <a:solidFill>
                          <a:sysClr val="windowText" lastClr="000000"/>
                        </a:solidFill>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75742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143000"/>
          </a:xfrm>
        </p:spPr>
        <p:txBody>
          <a:bodyPr/>
          <a:lstStyle/>
          <a:p>
            <a:pPr marL="0" indent="0" algn="just">
              <a:buNone/>
            </a:pPr>
            <a:r>
              <a:rPr lang="ru-RU" sz="2800" dirty="0" smtClean="0">
                <a:solidFill>
                  <a:srgbClr val="377899"/>
                </a:solidFill>
              </a:rPr>
              <a:t>В рамках научно-методического обеспечения и материально-дидактического оснащения логопедического процесса:</a:t>
            </a:r>
            <a:endParaRPr lang="ru-RU" sz="2800" dirty="0">
              <a:solidFill>
                <a:srgbClr val="377899"/>
              </a:solidFill>
            </a:endParaRPr>
          </a:p>
        </p:txBody>
      </p:sp>
      <p:pic>
        <p:nvPicPr>
          <p:cNvPr id="4" name="Рисунок 3" descr="Nero PhotoSnap Viewer"/>
          <p:cNvPicPr>
            <a:picLocks noChangeAspect="1"/>
          </p:cNvPicPr>
          <p:nvPr/>
        </p:nvPicPr>
        <p:blipFill rotWithShape="1">
          <a:blip r:embed="rId2">
            <a:extLst>
              <a:ext uri="{28A0092B-C50C-407E-A947-70E740481C1C}">
                <a14:useLocalDpi xmlns:a14="http://schemas.microsoft.com/office/drawing/2010/main" val="0"/>
              </a:ext>
            </a:extLst>
          </a:blip>
          <a:srcRect l="29851" t="12895" r="30224" b="3567"/>
          <a:stretch/>
        </p:blipFill>
        <p:spPr>
          <a:xfrm>
            <a:off x="7164288" y="1556792"/>
            <a:ext cx="1673224" cy="2416011"/>
          </a:xfrm>
          <a:prstGeom prst="rect">
            <a:avLst/>
          </a:prstGeom>
        </p:spPr>
      </p:pic>
      <p:sp>
        <p:nvSpPr>
          <p:cNvPr id="3" name="Объект 2"/>
          <p:cNvSpPr>
            <a:spLocks noGrp="1"/>
          </p:cNvSpPr>
          <p:nvPr>
            <p:ph sz="quarter" idx="13"/>
          </p:nvPr>
        </p:nvSpPr>
        <p:spPr>
          <a:xfrm>
            <a:off x="323528" y="1700808"/>
            <a:ext cx="6502562" cy="4896544"/>
          </a:xfrm>
        </p:spPr>
        <p:txBody>
          <a:bodyPr>
            <a:normAutofit fontScale="92500" lnSpcReduction="20000"/>
          </a:bodyPr>
          <a:lstStyle/>
          <a:p>
            <a:pPr marL="502920" indent="-457200" algn="just">
              <a:buAutoNum type="arabicPeriod"/>
            </a:pPr>
            <a:r>
              <a:rPr lang="ru-RU" dirty="0" smtClean="0"/>
              <a:t>Разработаны рабочие программы коррекционной работы с 1- 4 класс;</a:t>
            </a:r>
          </a:p>
          <a:p>
            <a:pPr marL="502920" indent="-457200" algn="just">
              <a:buAutoNum type="arabicPeriod"/>
            </a:pPr>
            <a:r>
              <a:rPr lang="ru-RU" dirty="0" smtClean="0"/>
              <a:t>Разработана программа логопедического сопровождения обучающихся 5-х классов (проверена на уникальность портал «</a:t>
            </a:r>
            <a:r>
              <a:rPr lang="ru-RU" dirty="0" err="1" smtClean="0"/>
              <a:t>УчисьУчись</a:t>
            </a:r>
            <a:r>
              <a:rPr lang="ru-RU" dirty="0" smtClean="0"/>
              <a:t>»);</a:t>
            </a:r>
          </a:p>
          <a:p>
            <a:pPr marL="502920" indent="-457200" algn="just">
              <a:buAutoNum type="arabicPeriod"/>
            </a:pPr>
            <a:r>
              <a:rPr lang="ru-RU" dirty="0" smtClean="0"/>
              <a:t>Разработана система мониторинга эффективности логопедической работы;</a:t>
            </a:r>
          </a:p>
          <a:p>
            <a:pPr marL="502920" indent="-457200" algn="just">
              <a:buAutoNum type="arabicPeriod"/>
            </a:pPr>
            <a:r>
              <a:rPr lang="ru-RU" dirty="0" smtClean="0"/>
              <a:t>Создана электронная база данных на обучающихся с речевой патологией;</a:t>
            </a:r>
          </a:p>
          <a:p>
            <a:pPr marL="502920" indent="-457200" algn="just">
              <a:buAutoNum type="arabicPeriod"/>
            </a:pPr>
            <a:r>
              <a:rPr lang="ru-RU" dirty="0" smtClean="0"/>
              <a:t>Разрабатываются Технологические карты логопедических занятий;</a:t>
            </a:r>
          </a:p>
          <a:p>
            <a:pPr marL="502920" indent="-457200" algn="just">
              <a:buAutoNum type="arabicPeriod"/>
            </a:pPr>
            <a:r>
              <a:rPr lang="ru-RU" dirty="0" smtClean="0"/>
              <a:t>Постоянно ведётся работа по накоплению материально-дидактической базы </a:t>
            </a:r>
            <a:r>
              <a:rPr lang="ru-RU" dirty="0" err="1" smtClean="0"/>
              <a:t>логопункта</a:t>
            </a:r>
            <a:r>
              <a:rPr lang="ru-RU" dirty="0" smtClean="0"/>
              <a:t> новыми пособиями, играми, разрабатываются новые «речевые» задания;</a:t>
            </a:r>
          </a:p>
          <a:p>
            <a:pPr marL="45720" indent="0">
              <a:buNone/>
            </a:pPr>
            <a:endParaRPr lang="ru-RU" dirty="0" smtClean="0"/>
          </a:p>
          <a:p>
            <a:pPr marL="502920" indent="-457200">
              <a:buAutoNum type="arabicPeriod"/>
            </a:pPr>
            <a:endParaRPr lang="ru-RU" dirty="0"/>
          </a:p>
        </p:txBody>
      </p:sp>
      <p:pic>
        <p:nvPicPr>
          <p:cNvPr id="5" name="Рисунок 4" descr="ТКЛЗ д-т 2 занятие - Microsoft Word (Сбой активации продукта)"/>
          <p:cNvPicPr>
            <a:picLocks noChangeAspect="1"/>
          </p:cNvPicPr>
          <p:nvPr/>
        </p:nvPicPr>
        <p:blipFill rotWithShape="1">
          <a:blip r:embed="rId3" cstate="print">
            <a:extLst>
              <a:ext uri="{28A0092B-C50C-407E-A947-70E740481C1C}">
                <a14:useLocalDpi xmlns:a14="http://schemas.microsoft.com/office/drawing/2010/main" val="0"/>
              </a:ext>
            </a:extLst>
          </a:blip>
          <a:srcRect t="6382"/>
          <a:stretch/>
        </p:blipFill>
        <p:spPr>
          <a:xfrm>
            <a:off x="6826090" y="3112485"/>
            <a:ext cx="2282289" cy="1544500"/>
          </a:xfrm>
          <a:prstGeom prst="rect">
            <a:avLst/>
          </a:prstGeom>
        </p:spPr>
      </p:pic>
      <p:pic>
        <p:nvPicPr>
          <p:cNvPr id="6" name="Рисунок 5" descr="crossword - Microsoft Word (Сбой активации продукта)"/>
          <p:cNvPicPr>
            <a:picLocks noChangeAspect="1"/>
          </p:cNvPicPr>
          <p:nvPr/>
        </p:nvPicPr>
        <p:blipFill rotWithShape="1">
          <a:blip r:embed="rId4" cstate="print">
            <a:extLst>
              <a:ext uri="{28A0092B-C50C-407E-A947-70E740481C1C}">
                <a14:useLocalDpi xmlns:a14="http://schemas.microsoft.com/office/drawing/2010/main" val="0"/>
              </a:ext>
            </a:extLst>
          </a:blip>
          <a:srcRect l="7015" t="6176" r="3352" b="4215"/>
          <a:stretch/>
        </p:blipFill>
        <p:spPr>
          <a:xfrm>
            <a:off x="6813085" y="4671829"/>
            <a:ext cx="2233412" cy="1614041"/>
          </a:xfrm>
          <a:prstGeom prst="rect">
            <a:avLst/>
          </a:prstGeom>
        </p:spPr>
      </p:pic>
    </p:spTree>
    <p:extLst>
      <p:ext uri="{BB962C8B-B14F-4D97-AF65-F5344CB8AC3E}">
        <p14:creationId xmlns:p14="http://schemas.microsoft.com/office/powerpoint/2010/main" val="4216548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7920880" cy="936104"/>
          </a:xfrm>
        </p:spPr>
        <p:txBody>
          <a:bodyPr/>
          <a:lstStyle/>
          <a:p>
            <a:pPr marL="0" indent="0" algn="ctr">
              <a:buNone/>
            </a:pPr>
            <a:r>
              <a:rPr lang="en-US" sz="3600" dirty="0" smtClean="0">
                <a:solidFill>
                  <a:srgbClr val="377899"/>
                </a:solidFill>
              </a:rPr>
              <a:t>IV</a:t>
            </a:r>
            <a:r>
              <a:rPr lang="ru-RU" sz="3600" dirty="0" smtClean="0">
                <a:solidFill>
                  <a:srgbClr val="377899"/>
                </a:solidFill>
              </a:rPr>
              <a:t> раздел: Мои достижения</a:t>
            </a:r>
            <a:endParaRPr lang="ru-RU" sz="3600" dirty="0">
              <a:solidFill>
                <a:srgbClr val="377899"/>
              </a:solidFill>
            </a:endParaRPr>
          </a:p>
        </p:txBody>
      </p:sp>
    </p:spTree>
    <p:extLst>
      <p:ext uri="{BB962C8B-B14F-4D97-AF65-F5344CB8AC3E}">
        <p14:creationId xmlns:p14="http://schemas.microsoft.com/office/powerpoint/2010/main" val="27630767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83568" y="1844824"/>
            <a:ext cx="3672408" cy="639762"/>
          </a:xfrm>
        </p:spPr>
        <p:txBody>
          <a:bodyPr/>
          <a:lstStyle/>
          <a:p>
            <a:r>
              <a:rPr lang="ru-RU" sz="2000" dirty="0" smtClean="0"/>
              <a:t>Победитель (1 место) Всероссийского конкурса «</a:t>
            </a:r>
            <a:r>
              <a:rPr lang="ru-RU" sz="2000" dirty="0" err="1" smtClean="0"/>
              <a:t>Умната</a:t>
            </a:r>
            <a:r>
              <a:rPr lang="ru-RU" sz="2000" dirty="0" smtClean="0"/>
              <a:t>»</a:t>
            </a:r>
            <a:endParaRPr lang="ru-RU" sz="2000" dirty="0"/>
          </a:p>
        </p:txBody>
      </p:sp>
      <p:sp>
        <p:nvSpPr>
          <p:cNvPr id="4" name="Текст 3"/>
          <p:cNvSpPr>
            <a:spLocks noGrp="1"/>
          </p:cNvSpPr>
          <p:nvPr>
            <p:ph type="body" sz="quarter" idx="3"/>
          </p:nvPr>
        </p:nvSpPr>
        <p:spPr>
          <a:xfrm>
            <a:off x="4572000" y="1844824"/>
            <a:ext cx="3960440" cy="639762"/>
          </a:xfrm>
        </p:spPr>
        <p:txBody>
          <a:bodyPr/>
          <a:lstStyle/>
          <a:p>
            <a:r>
              <a:rPr lang="ru-RU" sz="2000" dirty="0" smtClean="0"/>
              <a:t>Победитель </a:t>
            </a:r>
            <a:r>
              <a:rPr lang="en-US" sz="2000" dirty="0" smtClean="0"/>
              <a:t>I</a:t>
            </a:r>
            <a:r>
              <a:rPr lang="ru-RU" sz="2000" dirty="0" smtClean="0"/>
              <a:t> степени во Всероссийском конкурсе «Педагогический успех» </a:t>
            </a:r>
            <a:endParaRPr lang="ru-RU" sz="2000" dirty="0"/>
          </a:p>
        </p:txBody>
      </p:sp>
      <p:pic>
        <p:nvPicPr>
          <p:cNvPr id="8" name="Объект 7" descr="8e894fbe60cbda6b9524080369f263ea - Hamster PDF Reader"/>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45280" t="21440" r="17175" b="4997"/>
          <a:stretch/>
        </p:blipFill>
        <p:spPr>
          <a:xfrm>
            <a:off x="5652120" y="2780928"/>
            <a:ext cx="2304256" cy="3186735"/>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Заголовок 5"/>
          <p:cNvSpPr>
            <a:spLocks noGrp="1"/>
          </p:cNvSpPr>
          <p:nvPr>
            <p:ph type="title"/>
          </p:nvPr>
        </p:nvSpPr>
        <p:spPr>
          <a:xfrm>
            <a:off x="611560" y="188640"/>
            <a:ext cx="7848872" cy="1143000"/>
          </a:xfrm>
        </p:spPr>
        <p:txBody>
          <a:bodyPr/>
          <a:lstStyle/>
          <a:p>
            <a:pPr marL="0" indent="0" algn="ctr">
              <a:buNone/>
            </a:pPr>
            <a:r>
              <a:rPr lang="ru-RU" sz="3200" dirty="0" smtClean="0">
                <a:solidFill>
                  <a:srgbClr val="377899"/>
                </a:solidFill>
              </a:rPr>
              <a:t>Маленькие победы на пути больших открытий и великих свершений…</a:t>
            </a:r>
            <a:endParaRPr lang="ru-RU" sz="3200" dirty="0">
              <a:solidFill>
                <a:srgbClr val="377899"/>
              </a:solidFill>
            </a:endParaRPr>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59632" y="2996952"/>
            <a:ext cx="2088232" cy="2951192"/>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96336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476672"/>
            <a:ext cx="5966666" cy="806954"/>
          </a:xfrm>
        </p:spPr>
        <p:txBody>
          <a:bodyPr/>
          <a:lstStyle/>
          <a:p>
            <a:pPr marL="0" indent="0" algn="ctr">
              <a:buNone/>
            </a:pPr>
            <a:r>
              <a:rPr lang="ru-RU" sz="3600" dirty="0" smtClean="0">
                <a:solidFill>
                  <a:srgbClr val="377899"/>
                </a:solidFill>
              </a:rPr>
              <a:t>Публикации</a:t>
            </a:r>
            <a:endParaRPr lang="ru-RU" sz="3600" dirty="0">
              <a:solidFill>
                <a:srgbClr val="377899"/>
              </a:solidFill>
            </a:endParaRPr>
          </a:p>
        </p:txBody>
      </p:sp>
      <p:sp>
        <p:nvSpPr>
          <p:cNvPr id="3" name="Текст 2"/>
          <p:cNvSpPr>
            <a:spLocks noGrp="1"/>
          </p:cNvSpPr>
          <p:nvPr>
            <p:ph type="body" idx="1"/>
          </p:nvPr>
        </p:nvSpPr>
        <p:spPr>
          <a:xfrm>
            <a:off x="539552" y="1484784"/>
            <a:ext cx="8208912" cy="4896544"/>
          </a:xfrm>
        </p:spPr>
        <p:txBody>
          <a:bodyPr/>
          <a:lstStyle/>
          <a:p>
            <a:pPr algn="just"/>
            <a:r>
              <a:rPr lang="ru-RU" dirty="0" smtClean="0"/>
              <a:t>«Рабочая программа логопедического сопровождения обучающихся 5-х классов, прошедших логопедическое обучение в начальной школе»</a:t>
            </a:r>
          </a:p>
          <a:p>
            <a:pPr algn="just"/>
            <a:endParaRPr lang="ru-RU" dirty="0"/>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2794177"/>
            <a:ext cx="2376264" cy="3227111"/>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380" y="2825402"/>
            <a:ext cx="2301600" cy="3227111"/>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2895564"/>
            <a:ext cx="2178242" cy="3127732"/>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166542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79512" y="692696"/>
            <a:ext cx="4310192" cy="1296144"/>
          </a:xfrm>
        </p:spPr>
        <p:txBody>
          <a:bodyPr/>
          <a:lstStyle/>
          <a:p>
            <a:r>
              <a:rPr lang="ru-RU" sz="2000" dirty="0" smtClean="0"/>
              <a:t>«Программа логопедической работы по коррекции смешанной </a:t>
            </a:r>
            <a:r>
              <a:rPr lang="ru-RU" sz="2000" dirty="0" err="1" smtClean="0"/>
              <a:t>дислексии</a:t>
            </a:r>
            <a:r>
              <a:rPr lang="ru-RU" sz="2000" dirty="0" smtClean="0"/>
              <a:t> у обучающихся 2-х классов с ОНР»</a:t>
            </a:r>
            <a:endParaRPr lang="ru-RU" sz="2000" dirty="0"/>
          </a:p>
        </p:txBody>
      </p:sp>
      <p:sp>
        <p:nvSpPr>
          <p:cNvPr id="4" name="Текст 3"/>
          <p:cNvSpPr>
            <a:spLocks noGrp="1"/>
          </p:cNvSpPr>
          <p:nvPr>
            <p:ph type="body" sz="quarter" idx="3"/>
          </p:nvPr>
        </p:nvSpPr>
        <p:spPr>
          <a:xfrm>
            <a:off x="4572000" y="548680"/>
            <a:ext cx="4104456" cy="1977400"/>
          </a:xfrm>
        </p:spPr>
        <p:txBody>
          <a:bodyPr/>
          <a:lstStyle/>
          <a:p>
            <a:r>
              <a:rPr lang="ru-RU" sz="2000" dirty="0" smtClean="0"/>
              <a:t>«Программа логопедической работы по развитию устной и письменной речи у обучающихся 2-х классов с ФНР (в контексте реализации ФГОС);</a:t>
            </a:r>
            <a:endParaRPr lang="ru-RU" sz="2000"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3648" y="2636912"/>
            <a:ext cx="2073413" cy="2939522"/>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08104" y="2636912"/>
            <a:ext cx="2112364" cy="2975909"/>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60894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a:xfrm>
            <a:off x="1143000" y="731520"/>
            <a:ext cx="3346704" cy="897280"/>
          </a:xfrm>
        </p:spPr>
        <p:txBody>
          <a:bodyPr/>
          <a:lstStyle/>
          <a:p>
            <a:r>
              <a:rPr lang="ru-RU" sz="2000" dirty="0" smtClean="0"/>
              <a:t>Технологическая карта логопедического занятия</a:t>
            </a:r>
            <a:endParaRPr lang="ru-RU" sz="2000" dirty="0"/>
          </a:p>
        </p:txBody>
      </p:sp>
      <p:sp>
        <p:nvSpPr>
          <p:cNvPr id="8" name="Текст 7"/>
          <p:cNvSpPr>
            <a:spLocks noGrp="1"/>
          </p:cNvSpPr>
          <p:nvPr>
            <p:ph type="body" sz="quarter" idx="3"/>
          </p:nvPr>
        </p:nvSpPr>
        <p:spPr>
          <a:xfrm>
            <a:off x="4860032" y="404664"/>
            <a:ext cx="3597106" cy="969288"/>
          </a:xfrm>
        </p:spPr>
        <p:txBody>
          <a:bodyPr/>
          <a:lstStyle/>
          <a:p>
            <a:r>
              <a:rPr lang="ru-RU" sz="2000" dirty="0" smtClean="0"/>
              <a:t>Кроссворд для 5-го класса (повторение)</a:t>
            </a:r>
            <a:endParaRPr lang="ru-RU" sz="2000"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168856"/>
            <a:ext cx="2325154" cy="3286392"/>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126775"/>
            <a:ext cx="2304256" cy="3234943"/>
          </a:xfrm>
          <a:prstGeom prst="rect">
            <a:avLst/>
          </a:prstGeom>
          <a:ln w="190500" cap="sq">
            <a:solidFill>
              <a:srgbClr val="99FFC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1982187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67544" y="2852936"/>
            <a:ext cx="4392488" cy="722860"/>
          </a:xfrm>
        </p:spPr>
        <p:txBody>
          <a:bodyPr/>
          <a:lstStyle/>
          <a:p>
            <a:pPr marL="0" indent="0">
              <a:buNone/>
            </a:pPr>
            <a:r>
              <a:rPr lang="ru-RU" dirty="0" smtClean="0"/>
              <a:t>Адрес: </a:t>
            </a:r>
            <a:r>
              <a:rPr lang="en-US" dirty="0" smtClean="0">
                <a:hlinkClick r:id="rId2"/>
              </a:rPr>
              <a:t>http</a:t>
            </a:r>
            <a:r>
              <a:rPr lang="ru-RU" dirty="0" smtClean="0">
                <a:hlinkClick r:id="rId2"/>
              </a:rPr>
              <a:t>://</a:t>
            </a:r>
            <a:r>
              <a:rPr lang="en-US" dirty="0" smtClean="0">
                <a:hlinkClick r:id="rId2"/>
              </a:rPr>
              <a:t>alexsandrasaveleva.educatory.ru</a:t>
            </a:r>
            <a:r>
              <a:rPr lang="ru-RU" dirty="0" smtClean="0">
                <a:hlinkClick r:id="rId2"/>
              </a:rPr>
              <a:t>/</a:t>
            </a:r>
            <a:r>
              <a:rPr lang="ru-RU" dirty="0" smtClean="0"/>
              <a:t> </a:t>
            </a:r>
            <a:endParaRPr lang="ru-RU" dirty="0"/>
          </a:p>
        </p:txBody>
      </p:sp>
      <p:sp>
        <p:nvSpPr>
          <p:cNvPr id="4" name="Заголовок 3"/>
          <p:cNvSpPr>
            <a:spLocks noGrp="1"/>
          </p:cNvSpPr>
          <p:nvPr>
            <p:ph type="title"/>
          </p:nvPr>
        </p:nvSpPr>
        <p:spPr>
          <a:xfrm>
            <a:off x="539552" y="332656"/>
            <a:ext cx="7344816" cy="926976"/>
          </a:xfrm>
        </p:spPr>
        <p:txBody>
          <a:bodyPr/>
          <a:lstStyle/>
          <a:p>
            <a:pPr marL="0" indent="0" algn="ctr">
              <a:buNone/>
            </a:pPr>
            <a:r>
              <a:rPr lang="ru-RU" sz="3200" dirty="0" smtClean="0">
                <a:solidFill>
                  <a:srgbClr val="377899"/>
                </a:solidFill>
              </a:rPr>
              <a:t>Сертификат о создании сайта</a:t>
            </a:r>
            <a:endParaRPr lang="ru-RU" sz="3200" dirty="0">
              <a:solidFill>
                <a:srgbClr val="377899"/>
              </a:solidFill>
            </a:endParaRPr>
          </a:p>
        </p:txBody>
      </p:sp>
      <p:pic>
        <p:nvPicPr>
          <p:cNvPr id="5" name="Рисунок 4"/>
          <p:cNvPicPr>
            <a:picLocks noGrp="1" noChangeAspect="1"/>
          </p:cNvPicPr>
          <p:nvPr>
            <p:ph type="pic" idx="1"/>
          </p:nvPr>
        </p:nvPicPr>
        <p:blipFill>
          <a:blip r:embed="rId3">
            <a:extLst>
              <a:ext uri="{28A0092B-C50C-407E-A947-70E740481C1C}">
                <a14:useLocalDpi xmlns:a14="http://schemas.microsoft.com/office/drawing/2010/main" val="0"/>
              </a:ext>
            </a:extLst>
          </a:blip>
          <a:srcRect t="23111" b="23111"/>
          <a:stretch>
            <a:fillRect/>
          </a:stretch>
        </p:blipFill>
        <p:spPr/>
      </p:pic>
    </p:spTree>
    <p:extLst>
      <p:ext uri="{BB962C8B-B14F-4D97-AF65-F5344CB8AC3E}">
        <p14:creationId xmlns:p14="http://schemas.microsoft.com/office/powerpoint/2010/main" val="13224914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208912" cy="1143000"/>
          </a:xfrm>
        </p:spPr>
        <p:txBody>
          <a:bodyPr/>
          <a:lstStyle/>
          <a:p>
            <a:pPr marL="0" indent="0" algn="just">
              <a:buNone/>
            </a:pPr>
            <a:r>
              <a:rPr lang="ru-RU" sz="3200" b="0" i="1" dirty="0" smtClean="0">
                <a:effectLst>
                  <a:outerShdw blurRad="38100" dist="38100" dir="2700000" algn="tl">
                    <a:srgbClr val="000000">
                      <a:alpha val="43137"/>
                    </a:srgbClr>
                  </a:outerShdw>
                  <a:reflection blurRad="6350" stA="55000" endA="300" endPos="45500" dir="5400000" sy="-100000" algn="bl" rotWithShape="0"/>
                </a:effectLst>
              </a:rPr>
              <a:t>	</a:t>
            </a:r>
            <a:r>
              <a:rPr lang="ru-RU" sz="3200" b="0" i="1" dirty="0" smtClean="0">
                <a:solidFill>
                  <a:srgbClr val="377899"/>
                </a:solidFill>
                <a:effectLst>
                  <a:outerShdw blurRad="38100" dist="38100" dir="2700000" algn="tl">
                    <a:srgbClr val="000000">
                      <a:alpha val="43137"/>
                    </a:srgbClr>
                  </a:outerShdw>
                  <a:reflection blurRad="6350" stA="55000" endA="300" endPos="45500" dir="5400000" sy="-100000" algn="bl" rotWithShape="0"/>
                </a:effectLst>
              </a:rPr>
              <a:t>Учиться никогда не поздно, главное не останавливаться…</a:t>
            </a:r>
            <a:endParaRPr lang="ru-RU" sz="3200" b="0" i="1" dirty="0">
              <a:solidFill>
                <a:srgbClr val="377899"/>
              </a:solidFill>
              <a:effectLst>
                <a:outerShdw blurRad="38100" dist="38100" dir="2700000" algn="tl">
                  <a:srgbClr val="000000">
                    <a:alpha val="43137"/>
                  </a:srgbClr>
                </a:outerShdw>
                <a:reflection blurRad="6350" stA="55000" endA="300" endPos="45500" dir="5400000" sy="-100000" algn="bl" rotWithShape="0"/>
              </a:effectLs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518" y="908720"/>
            <a:ext cx="1472708" cy="217071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331" y="2636912"/>
            <a:ext cx="1716374" cy="2415579"/>
          </a:xfrm>
          <a:prstGeom prst="rect">
            <a:avLst/>
          </a:prstGeom>
        </p:spPr>
      </p:pic>
      <p:sp>
        <p:nvSpPr>
          <p:cNvPr id="3" name="Объект 2"/>
          <p:cNvSpPr>
            <a:spLocks noGrp="1"/>
          </p:cNvSpPr>
          <p:nvPr>
            <p:ph sz="quarter" idx="13"/>
          </p:nvPr>
        </p:nvSpPr>
        <p:spPr>
          <a:xfrm>
            <a:off x="490927" y="1268760"/>
            <a:ext cx="8280920" cy="4392488"/>
          </a:xfrm>
        </p:spPr>
        <p:txBody>
          <a:bodyPr/>
          <a:lstStyle/>
          <a:p>
            <a:pPr marL="45720" indent="0">
              <a:buNone/>
            </a:pPr>
            <a:r>
              <a:rPr lang="ru-RU" dirty="0" smtClean="0"/>
              <a:t>Сведения об образовании:</a:t>
            </a:r>
          </a:p>
          <a:p>
            <a:r>
              <a:rPr lang="ru-RU" dirty="0" smtClean="0"/>
              <a:t>1. В 2003 году окончила Новосибирский педагогический колледж №3 с отличием по специальности «Социальная педагогика»;</a:t>
            </a:r>
          </a:p>
          <a:p>
            <a:r>
              <a:rPr lang="ru-RU" dirty="0" smtClean="0"/>
              <a:t>2. В 2011 году заочно окончила Московский педагогический государственный университет с отличием по специальности «Логопедия»;</a:t>
            </a:r>
          </a:p>
          <a:p>
            <a:r>
              <a:rPr lang="ru-RU" dirty="0" smtClean="0"/>
              <a:t>3. С августа 2015 года слушатель курсов профессиональной переподготовки НОУ «Институт дистанционного повышения квалификации» по специальности «Практическая нейропсихология»</a:t>
            </a:r>
            <a:endParaRPr lang="ru-RU" dirty="0"/>
          </a:p>
        </p:txBody>
      </p:sp>
    </p:spTree>
    <p:extLst>
      <p:ext uri="{BB962C8B-B14F-4D97-AF65-F5344CB8AC3E}">
        <p14:creationId xmlns:p14="http://schemas.microsoft.com/office/powerpoint/2010/main" val="3665933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6512511" cy="792088"/>
          </a:xfrm>
        </p:spPr>
        <p:txBody>
          <a:bodyPr/>
          <a:lstStyle/>
          <a:p>
            <a:pPr marL="0" indent="0" algn="ctr">
              <a:buNone/>
            </a:pPr>
            <a:r>
              <a:rPr lang="ru-RU" sz="3600" dirty="0" smtClean="0">
                <a:solidFill>
                  <a:srgbClr val="377899"/>
                </a:solidFill>
              </a:rPr>
              <a:t>Награды</a:t>
            </a:r>
            <a:endParaRPr lang="ru-RU" sz="3600" dirty="0">
              <a:solidFill>
                <a:srgbClr val="377899"/>
              </a:solidFill>
            </a:endParaRPr>
          </a:p>
        </p:txBody>
      </p:sp>
      <p:sp>
        <p:nvSpPr>
          <p:cNvPr id="3" name="Объект 2"/>
          <p:cNvSpPr>
            <a:spLocks noGrp="1"/>
          </p:cNvSpPr>
          <p:nvPr>
            <p:ph sz="quarter" idx="13"/>
          </p:nvPr>
        </p:nvSpPr>
        <p:spPr>
          <a:xfrm>
            <a:off x="467544" y="1124745"/>
            <a:ext cx="5400600" cy="5664414"/>
          </a:xfrm>
        </p:spPr>
        <p:txBody>
          <a:bodyPr>
            <a:normAutofit fontScale="85000" lnSpcReduction="20000"/>
          </a:bodyPr>
          <a:lstStyle/>
          <a:p>
            <a:pPr marL="45720" indent="0" algn="just">
              <a:buNone/>
            </a:pPr>
            <a:r>
              <a:rPr lang="ru-RU" sz="2400" dirty="0" smtClean="0">
                <a:solidFill>
                  <a:schemeClr val="accent6"/>
                </a:solidFill>
              </a:rPr>
              <a:t>1.</a:t>
            </a:r>
            <a:r>
              <a:rPr lang="ru-RU" dirty="0" smtClean="0"/>
              <a:t>Благодарность за активную и добросовестную работу, 2009г.;</a:t>
            </a:r>
          </a:p>
          <a:p>
            <a:pPr marL="45720" indent="0" algn="just">
              <a:buNone/>
            </a:pPr>
            <a:r>
              <a:rPr lang="ru-RU" sz="2400" dirty="0" smtClean="0">
                <a:solidFill>
                  <a:schemeClr val="accent6"/>
                </a:solidFill>
              </a:rPr>
              <a:t>2. </a:t>
            </a:r>
            <a:r>
              <a:rPr lang="ru-RU" dirty="0" smtClean="0"/>
              <a:t>Грамота за добросовестный труд и активное участие в подготовке школы к государственной аккредитации, 2011г.;</a:t>
            </a:r>
          </a:p>
          <a:p>
            <a:pPr marL="45720" indent="0" algn="just">
              <a:buNone/>
            </a:pPr>
            <a:r>
              <a:rPr lang="ru-RU" sz="2400" dirty="0" smtClean="0">
                <a:solidFill>
                  <a:schemeClr val="accent6"/>
                </a:solidFill>
              </a:rPr>
              <a:t>3. </a:t>
            </a:r>
            <a:r>
              <a:rPr lang="ru-RU" dirty="0" smtClean="0"/>
              <a:t>Благодарность администрации дефектологического факультета МПГУ, 2011г.</a:t>
            </a:r>
          </a:p>
          <a:p>
            <a:pPr marL="45720" indent="0" algn="just">
              <a:buNone/>
            </a:pPr>
            <a:r>
              <a:rPr lang="ru-RU" sz="2400" dirty="0" smtClean="0">
                <a:solidFill>
                  <a:schemeClr val="accent6"/>
                </a:solidFill>
              </a:rPr>
              <a:t>4. </a:t>
            </a:r>
            <a:r>
              <a:rPr lang="ru-RU" dirty="0" smtClean="0"/>
              <a:t>Грамота за высокий уровень знаний и практических умений, 2011г. МПГУ;</a:t>
            </a:r>
          </a:p>
          <a:p>
            <a:pPr marL="45720" indent="0" algn="just">
              <a:buNone/>
            </a:pPr>
            <a:r>
              <a:rPr lang="ru-RU" sz="2400" dirty="0" smtClean="0">
                <a:solidFill>
                  <a:schemeClr val="accent6"/>
                </a:solidFill>
              </a:rPr>
              <a:t>5. </a:t>
            </a:r>
            <a:r>
              <a:rPr lang="ru-RU" dirty="0" smtClean="0"/>
              <a:t>Грамота за высокий уровень теоретических знаний, проявленных в ходе ИГА, 2011г. МПГУ;</a:t>
            </a:r>
          </a:p>
          <a:p>
            <a:pPr marL="45720" indent="0" algn="just">
              <a:buNone/>
            </a:pPr>
            <a:r>
              <a:rPr lang="ru-RU" sz="2400" dirty="0" smtClean="0">
                <a:solidFill>
                  <a:schemeClr val="accent6"/>
                </a:solidFill>
              </a:rPr>
              <a:t>6. </a:t>
            </a:r>
            <a:r>
              <a:rPr lang="ru-RU" dirty="0" smtClean="0"/>
              <a:t>Почётная грамота за добросовестный труд в деле обучения и воспитания детей, 2013г.;</a:t>
            </a:r>
          </a:p>
          <a:p>
            <a:pPr marL="45720" indent="0" algn="just">
              <a:buNone/>
            </a:pPr>
            <a:r>
              <a:rPr lang="ru-RU" sz="2400" dirty="0" smtClean="0">
                <a:solidFill>
                  <a:schemeClr val="accent6"/>
                </a:solidFill>
              </a:rPr>
              <a:t>7. </a:t>
            </a:r>
            <a:r>
              <a:rPr lang="ru-RU" dirty="0" smtClean="0"/>
              <a:t>Благодарность за добросовестный самоотверженный труд, 2014г.;</a:t>
            </a:r>
          </a:p>
          <a:p>
            <a:pPr marL="45720" indent="0" algn="just">
              <a:buNone/>
            </a:pPr>
            <a:r>
              <a:rPr lang="ru-RU" sz="2400" dirty="0" smtClean="0">
                <a:solidFill>
                  <a:schemeClr val="accent6"/>
                </a:solidFill>
              </a:rPr>
              <a:t>8. </a:t>
            </a:r>
            <a:r>
              <a:rPr lang="ru-RU" dirty="0" smtClean="0"/>
              <a:t>Грамота за отличную работу по оздоровлению обучающихся школы, 2015г.</a:t>
            </a:r>
          </a:p>
          <a:p>
            <a:pPr marL="4572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130" y="116632"/>
            <a:ext cx="1160554" cy="1656184"/>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572" y="1124744"/>
            <a:ext cx="1141167" cy="1584176"/>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009" y="1628800"/>
            <a:ext cx="1089285" cy="1728192"/>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136" y="2735682"/>
            <a:ext cx="1152277" cy="1591374"/>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7529" y="2852936"/>
            <a:ext cx="1140230" cy="1628800"/>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4008" y="3667336"/>
            <a:ext cx="1163803" cy="1724923"/>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8923" y="4149080"/>
            <a:ext cx="1235086" cy="1725443"/>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4328" y="4959886"/>
            <a:ext cx="1135041" cy="1829273"/>
          </a:xfrm>
          <a:prstGeom prst="rect">
            <a:avLst/>
          </a:prstGeom>
          <a:solidFill>
            <a:srgbClr val="FFFFFF">
              <a:shade val="85000"/>
            </a:srgbClr>
          </a:solidFill>
          <a:ln w="88900" cap="sq">
            <a:solidFill>
              <a:srgbClr val="99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205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1000"/>
                                        <p:tgtEl>
                                          <p:spTgt spid="3">
                                            <p:txEl>
                                              <p:pRg st="4" end="4"/>
                                            </p:txEl>
                                          </p:spTgt>
                                        </p:tgtEl>
                                      </p:cBhvr>
                                    </p:animEffect>
                                    <p:anim calcmode="lin" valueType="num">
                                      <p:cBhvr>
                                        <p:cTn id="5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1000"/>
                                        <p:tgtEl>
                                          <p:spTgt spid="3">
                                            <p:txEl>
                                              <p:pRg st="5" end="5"/>
                                            </p:txEl>
                                          </p:spTgt>
                                        </p:tgtEl>
                                      </p:cBhvr>
                                    </p:animEffect>
                                    <p:anim calcmode="lin" valueType="num">
                                      <p:cBhvr>
                                        <p:cTn id="6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1000"/>
                                        <p:tgtEl>
                                          <p:spTgt spid="3">
                                            <p:txEl>
                                              <p:pRg st="6" end="6"/>
                                            </p:txEl>
                                          </p:spTgt>
                                        </p:tgtEl>
                                      </p:cBhvr>
                                    </p:animEffect>
                                    <p:anim calcmode="lin" valueType="num">
                                      <p:cBhvr>
                                        <p:cTn id="7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1000"/>
                                        <p:tgtEl>
                                          <p:spTgt spid="3">
                                            <p:txEl>
                                              <p:pRg st="7" end="7"/>
                                            </p:txEl>
                                          </p:spTgt>
                                        </p:tgtEl>
                                      </p:cBhvr>
                                    </p:animEffect>
                                    <p:anim calcmode="lin" valueType="num">
                                      <p:cBhvr>
                                        <p:cTn id="8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420888"/>
            <a:ext cx="7272808" cy="1143000"/>
          </a:xfrm>
        </p:spPr>
        <p:txBody>
          <a:bodyPr/>
          <a:lstStyle/>
          <a:p>
            <a:pPr marL="0" indent="0" algn="ctr">
              <a:buNone/>
            </a:pPr>
            <a:r>
              <a:rPr lang="ru-RU" dirty="0" smtClean="0">
                <a:solidFill>
                  <a:srgbClr val="377899"/>
                </a:solidFill>
              </a:rPr>
              <a:t>Благодарю за внимание!</a:t>
            </a:r>
            <a:endParaRPr lang="ru-RU" dirty="0">
              <a:solidFill>
                <a:srgbClr val="377899"/>
              </a:solidFill>
            </a:endParaRPr>
          </a:p>
        </p:txBody>
      </p:sp>
    </p:spTree>
    <p:extLst>
      <p:ext uri="{BB962C8B-B14F-4D97-AF65-F5344CB8AC3E}">
        <p14:creationId xmlns:p14="http://schemas.microsoft.com/office/powerpoint/2010/main" val="488723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704856" cy="1143000"/>
          </a:xfrm>
        </p:spPr>
        <p:txBody>
          <a:bodyPr/>
          <a:lstStyle/>
          <a:p>
            <a:pPr marL="0" indent="0" algn="ctr">
              <a:buNone/>
            </a:pPr>
            <a:r>
              <a:rPr lang="ru-RU" sz="3200" dirty="0" smtClean="0">
                <a:solidFill>
                  <a:srgbClr val="377899"/>
                </a:solidFill>
                <a:effectLst>
                  <a:outerShdw blurRad="38100" dist="38100" dir="2700000" algn="tl">
                    <a:srgbClr val="000000">
                      <a:alpha val="43137"/>
                    </a:srgbClr>
                  </a:outerShdw>
                  <a:reflection blurRad="6350" stA="55000" endA="300" endPos="45500" dir="5400000" sy="-100000" algn="bl" rotWithShape="0"/>
                </a:effectLst>
              </a:rPr>
              <a:t>Сведения о курсах повышения квалификации</a:t>
            </a:r>
            <a:endParaRPr lang="ru-RU" sz="3200" dirty="0">
              <a:solidFill>
                <a:srgbClr val="377899"/>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Объект 2"/>
          <p:cNvSpPr>
            <a:spLocks noGrp="1"/>
          </p:cNvSpPr>
          <p:nvPr>
            <p:ph sz="quarter" idx="13"/>
          </p:nvPr>
        </p:nvSpPr>
        <p:spPr>
          <a:xfrm>
            <a:off x="467544" y="1412776"/>
            <a:ext cx="8136904" cy="4968552"/>
          </a:xfrm>
        </p:spPr>
        <p:txBody>
          <a:bodyPr/>
          <a:lstStyle/>
          <a:p>
            <a:r>
              <a:rPr lang="ru-RU" dirty="0" smtClean="0"/>
              <a:t>1. «Дефектологические основы специальности», 2008г., ГОУ ДПО НСО </a:t>
            </a:r>
            <a:r>
              <a:rPr lang="ru-RU" dirty="0" err="1" smtClean="0"/>
              <a:t>НИПКиПРО</a:t>
            </a:r>
            <a:r>
              <a:rPr lang="ru-RU" dirty="0" smtClean="0"/>
              <a:t>.</a:t>
            </a:r>
          </a:p>
          <a:p>
            <a:r>
              <a:rPr lang="ru-RU" dirty="0" smtClean="0"/>
              <a:t>2.«Проектная деятельность в информационной образовательной среде </a:t>
            </a:r>
            <a:r>
              <a:rPr lang="en-US" dirty="0" smtClean="0"/>
              <a:t>XXI</a:t>
            </a:r>
            <a:r>
              <a:rPr lang="ru-RU" dirty="0" smtClean="0"/>
              <a:t> века», 2010г. МБОУ ДОВ ГЦИ «Эгида» (зачётный проект «По одёжке встречают» </a:t>
            </a:r>
            <a:r>
              <a:rPr lang="en-US" sz="1000" dirty="0" smtClean="0">
                <a:hlinkClick r:id="rId2"/>
              </a:rPr>
              <a:t>http</a:t>
            </a:r>
            <a:r>
              <a:rPr lang="en-US" sz="1000" dirty="0">
                <a:hlinkClick r:id="rId2"/>
              </a:rPr>
              <a:t>://</a:t>
            </a:r>
            <a:r>
              <a:rPr lang="en-US" sz="1000" dirty="0" smtClean="0">
                <a:hlinkClick r:id="rId2"/>
              </a:rPr>
              <a:t>wiki.nios.ru/index.php/</a:t>
            </a:r>
            <a:r>
              <a:rPr lang="ru-RU" sz="1000" dirty="0" smtClean="0">
                <a:hlinkClick r:id="rId2"/>
              </a:rPr>
              <a:t>проект Савельевой А.А</a:t>
            </a:r>
            <a:r>
              <a:rPr lang="ru-RU" sz="1000" dirty="0" smtClean="0"/>
              <a:t>.</a:t>
            </a:r>
            <a:r>
              <a:rPr lang="ru-RU" sz="2000" dirty="0" smtClean="0"/>
              <a:t>).</a:t>
            </a:r>
          </a:p>
          <a:p>
            <a:r>
              <a:rPr lang="ru-RU" sz="2000" dirty="0" smtClean="0"/>
              <a:t>3. «Профессиональный уровень ИКТ-компетентности педагога в контексте реализации ФГОС», 2015г., ГАОУ ДПО НСО </a:t>
            </a:r>
            <a:r>
              <a:rPr lang="ru-RU" sz="2000" dirty="0" err="1" smtClean="0"/>
              <a:t>НИПКиПРО</a:t>
            </a:r>
            <a:r>
              <a:rPr lang="ru-RU" sz="2000" dirty="0" smtClean="0"/>
              <a:t>.</a:t>
            </a:r>
          </a:p>
          <a:p>
            <a:r>
              <a:rPr lang="ru-RU" sz="2000" dirty="0" smtClean="0"/>
              <a:t>4. Семинар «Лето на отлично», 2015 г. ГУО Мэрия г. Новосибирска.</a:t>
            </a:r>
            <a:endParaRPr lang="ru-RU" sz="2000" dirty="0"/>
          </a:p>
        </p:txBody>
      </p:sp>
    </p:spTree>
    <p:extLst>
      <p:ext uri="{BB962C8B-B14F-4D97-AF65-F5344CB8AC3E}">
        <p14:creationId xmlns:p14="http://schemas.microsoft.com/office/powerpoint/2010/main" val="43471313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8919" r="8919"/>
          <a:stretch>
            <a:fillRect/>
          </a:stretch>
        </p:blipFill>
        <p:spPr>
          <a:xfrm>
            <a:off x="4932040" y="1556792"/>
            <a:ext cx="4114800" cy="3127806"/>
          </a:xfrm>
        </p:spPr>
      </p:pic>
      <p:sp>
        <p:nvSpPr>
          <p:cNvPr id="3" name="Текст 2"/>
          <p:cNvSpPr>
            <a:spLocks noGrp="1"/>
          </p:cNvSpPr>
          <p:nvPr>
            <p:ph type="body" sz="half" idx="2"/>
          </p:nvPr>
        </p:nvSpPr>
        <p:spPr>
          <a:xfrm>
            <a:off x="323528" y="908720"/>
            <a:ext cx="4896544" cy="5040560"/>
          </a:xfrm>
        </p:spPr>
        <p:txBody>
          <a:bodyPr>
            <a:noAutofit/>
          </a:bodyPr>
          <a:lstStyle/>
          <a:p>
            <a:pPr algn="just"/>
            <a:r>
              <a:rPr lang="ru-RU" sz="2400" dirty="0"/>
              <a:t>А</a:t>
            </a:r>
            <a:r>
              <a:rPr lang="ru-RU" sz="2400" dirty="0" smtClean="0"/>
              <a:t>ктивно интересуюсь анатомией и физиологией ВНД, общей и возрастной  психофизиологией, нейропсихологией, психолингвистикой;</a:t>
            </a:r>
          </a:p>
          <a:p>
            <a:pPr algn="just"/>
            <a:r>
              <a:rPr lang="ru-RU" sz="2400" dirty="0" smtClean="0"/>
              <a:t>Мне интересно использование информационных технологий в коррекционном процессе. </a:t>
            </a:r>
          </a:p>
          <a:p>
            <a:pPr algn="just"/>
            <a:r>
              <a:rPr lang="ru-RU" sz="2400" dirty="0" smtClean="0"/>
              <a:t>Занимаюсь изучением английского языка.</a:t>
            </a:r>
            <a:endParaRPr lang="ru-RU" sz="2400" dirty="0"/>
          </a:p>
        </p:txBody>
      </p:sp>
      <p:sp>
        <p:nvSpPr>
          <p:cNvPr id="4" name="Заголовок 3"/>
          <p:cNvSpPr>
            <a:spLocks noGrp="1"/>
          </p:cNvSpPr>
          <p:nvPr>
            <p:ph type="title"/>
          </p:nvPr>
        </p:nvSpPr>
        <p:spPr>
          <a:xfrm>
            <a:off x="251520" y="116632"/>
            <a:ext cx="8208912" cy="1052811"/>
          </a:xfrm>
        </p:spPr>
        <p:txBody>
          <a:bodyPr/>
          <a:lstStyle/>
          <a:p>
            <a:pPr marL="0" indent="0" algn="ctr">
              <a:buNone/>
            </a:pPr>
            <a:r>
              <a:rPr lang="ru-RU" sz="3600" dirty="0" smtClean="0">
                <a:solidFill>
                  <a:srgbClr val="377899"/>
                </a:solidFill>
              </a:rPr>
              <a:t>Мои профессиональные интересы</a:t>
            </a:r>
            <a:endParaRPr lang="ru-RU" sz="3600" dirty="0">
              <a:solidFill>
                <a:srgbClr val="377899"/>
              </a:solidFill>
            </a:endParaRPr>
          </a:p>
        </p:txBody>
      </p:sp>
    </p:spTree>
    <p:extLst>
      <p:ext uri="{BB962C8B-B14F-4D97-AF65-F5344CB8AC3E}">
        <p14:creationId xmlns:p14="http://schemas.microsoft.com/office/powerpoint/2010/main" val="22488352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23528" y="2420888"/>
            <a:ext cx="8568952" cy="936104"/>
          </a:xfrm>
        </p:spPr>
        <p:txBody>
          <a:bodyPr/>
          <a:lstStyle/>
          <a:p>
            <a:pPr marL="0" indent="0" algn="ctr">
              <a:buNone/>
            </a:pPr>
            <a:r>
              <a:rPr lang="en-US" sz="3600" dirty="0" smtClean="0">
                <a:solidFill>
                  <a:srgbClr val="377899"/>
                </a:solidFill>
              </a:rPr>
              <a:t>II</a:t>
            </a:r>
            <a:r>
              <a:rPr lang="ru-RU" sz="3600" dirty="0" smtClean="0">
                <a:solidFill>
                  <a:srgbClr val="377899"/>
                </a:solidFill>
              </a:rPr>
              <a:t> раздел: Педагогическая деятельность</a:t>
            </a:r>
            <a:endParaRPr lang="ru-RU" sz="3600" dirty="0">
              <a:solidFill>
                <a:srgbClr val="377899"/>
              </a:solidFill>
            </a:endParaRPr>
          </a:p>
        </p:txBody>
      </p:sp>
    </p:spTree>
    <p:extLst>
      <p:ext uri="{BB962C8B-B14F-4D97-AF65-F5344CB8AC3E}">
        <p14:creationId xmlns:p14="http://schemas.microsoft.com/office/powerpoint/2010/main" val="2613654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731520"/>
            <a:ext cx="8064896" cy="5433784"/>
          </a:xfrm>
        </p:spPr>
        <p:txBody>
          <a:bodyPr/>
          <a:lstStyle/>
          <a:p>
            <a:pPr marL="45720" indent="0" algn="just">
              <a:buNone/>
            </a:pPr>
            <a:r>
              <a:rPr lang="ru-RU" dirty="0" smtClean="0"/>
              <a:t>	Как </a:t>
            </a:r>
            <a:r>
              <a:rPr lang="ru-RU" dirty="0"/>
              <a:t>известно, работа учителя-логопеда, осуществляющего свою дея­тельность в общеобразователь­ной школе, имеет свою, отличающуюся от других учреж­дений, специфику. Школьный учитель-логопед не только исправляет нарушения устной речи, но и работает над формированием предпосылок к овладению письменной речью и её развитием. Ведёт  работу по коррекции чтения и письма. От его работы напрямую зависит успешность  дальнейшего </a:t>
            </a:r>
            <a:r>
              <a:rPr lang="ru-RU" dirty="0" smtClean="0"/>
              <a:t>обучения </a:t>
            </a:r>
            <a:r>
              <a:rPr lang="ru-RU" dirty="0"/>
              <a:t>ребёнка с речевыми </a:t>
            </a:r>
            <a:r>
              <a:rPr lang="ru-RU" dirty="0" smtClean="0"/>
              <a:t>нарушениями.</a:t>
            </a:r>
          </a:p>
          <a:p>
            <a:pPr marL="45720" indent="0" algn="just">
              <a:buNone/>
            </a:pP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9434" b="17512"/>
          <a:stretch/>
        </p:blipFill>
        <p:spPr>
          <a:xfrm>
            <a:off x="683568" y="4077073"/>
            <a:ext cx="2376264" cy="1623236"/>
          </a:xfrm>
          <a:prstGeom prst="rect">
            <a:avLst/>
          </a:prstGeom>
          <a:ln>
            <a:noFill/>
          </a:ln>
          <a:effectLst>
            <a:softEdge rad="1270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5373" b="17811"/>
          <a:stretch/>
        </p:blipFill>
        <p:spPr>
          <a:xfrm>
            <a:off x="3553160" y="4077074"/>
            <a:ext cx="2475665" cy="162323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096" y="4077073"/>
            <a:ext cx="2297365" cy="1723024"/>
          </a:xfrm>
          <a:prstGeom prst="rect">
            <a:avLst/>
          </a:prstGeom>
          <a:ln>
            <a:noFill/>
          </a:ln>
          <a:effectLst>
            <a:softEdge rad="112500"/>
          </a:effectLst>
        </p:spPr>
      </p:pic>
    </p:spTree>
    <p:extLst>
      <p:ext uri="{BB962C8B-B14F-4D97-AF65-F5344CB8AC3E}">
        <p14:creationId xmlns:p14="http://schemas.microsoft.com/office/powerpoint/2010/main" val="3475782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064896" cy="936104"/>
          </a:xfrm>
        </p:spPr>
        <p:txBody>
          <a:bodyPr/>
          <a:lstStyle/>
          <a:p>
            <a:pPr marL="0" indent="0" algn="ctr">
              <a:buNone/>
            </a:pPr>
            <a:r>
              <a:rPr lang="ru-RU" dirty="0" smtClean="0">
                <a:solidFill>
                  <a:srgbClr val="377899"/>
                </a:solidFill>
              </a:rPr>
              <a:t>Цель работы </a:t>
            </a:r>
            <a:endParaRPr lang="ru-RU" dirty="0">
              <a:solidFill>
                <a:srgbClr val="377899"/>
              </a:solidFill>
            </a:endParaRPr>
          </a:p>
        </p:txBody>
      </p:sp>
      <p:sp>
        <p:nvSpPr>
          <p:cNvPr id="3" name="Текст 2"/>
          <p:cNvSpPr>
            <a:spLocks noGrp="1"/>
          </p:cNvSpPr>
          <p:nvPr>
            <p:ph type="body" idx="1"/>
          </p:nvPr>
        </p:nvSpPr>
        <p:spPr>
          <a:xfrm>
            <a:off x="683568" y="1556792"/>
            <a:ext cx="7704856" cy="4032448"/>
          </a:xfrm>
        </p:spPr>
        <p:txBody>
          <a:bodyPr>
            <a:normAutofit/>
          </a:bodyPr>
          <a:lstStyle/>
          <a:p>
            <a:pPr algn="just"/>
            <a:r>
              <a:rPr lang="ru-RU" sz="2800" dirty="0" smtClean="0"/>
              <a:t>	</a:t>
            </a:r>
            <a:r>
              <a:rPr lang="ru-RU" sz="2400" dirty="0" smtClean="0"/>
              <a:t>Оказание  </a:t>
            </a:r>
            <a:r>
              <a:rPr lang="ru-RU" sz="2400" dirty="0"/>
              <a:t>действенной логопедической помощи обучающимся младших классов, имеющим нарушения письменной и устной речи, посредством реализации коррекционно-развивающих и профилактических мер, учитывающих возрастные, индивидуальные </a:t>
            </a:r>
            <a:r>
              <a:rPr lang="ru-RU" sz="2400" dirty="0" err="1"/>
              <a:t>нейропсихофизиологические</a:t>
            </a:r>
            <a:r>
              <a:rPr lang="ru-RU" sz="2400" dirty="0"/>
              <a:t> и </a:t>
            </a:r>
            <a:r>
              <a:rPr lang="ru-RU" sz="2400" dirty="0" smtClean="0"/>
              <a:t>личностные </a:t>
            </a:r>
            <a:r>
              <a:rPr lang="ru-RU" sz="2400" dirty="0"/>
              <a:t>особенности.</a:t>
            </a:r>
            <a:endParaRPr lang="ru-RU" sz="2400" dirty="0">
              <a:effectLst/>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9702" b="15423"/>
          <a:stretch/>
        </p:blipFill>
        <p:spPr>
          <a:xfrm>
            <a:off x="3303535" y="4365104"/>
            <a:ext cx="3119845" cy="2191627"/>
          </a:xfrm>
          <a:prstGeom prst="rect">
            <a:avLst/>
          </a:prstGeom>
          <a:ln>
            <a:noFill/>
          </a:ln>
          <a:effectLst>
            <a:softEdge rad="112500"/>
          </a:effectLst>
        </p:spPr>
      </p:pic>
    </p:spTree>
    <p:extLst>
      <p:ext uri="{BB962C8B-B14F-4D97-AF65-F5344CB8AC3E}">
        <p14:creationId xmlns:p14="http://schemas.microsoft.com/office/powerpoint/2010/main" val="226161139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83568" y="1340768"/>
            <a:ext cx="7848872" cy="4320480"/>
          </a:xfrm>
        </p:spPr>
        <p:txBody>
          <a:bodyPr/>
          <a:lstStyle/>
          <a:p>
            <a:pPr algn="just"/>
            <a:endParaRPr lang="ru-RU" dirty="0" smtClean="0"/>
          </a:p>
          <a:p>
            <a:pPr marL="45720" indent="0" algn="just">
              <a:lnSpc>
                <a:spcPct val="150000"/>
              </a:lnSpc>
              <a:buNone/>
            </a:pPr>
            <a:r>
              <a:rPr lang="ru-RU" sz="2800" dirty="0" smtClean="0"/>
              <a:t>	Для </a:t>
            </a:r>
            <a:r>
              <a:rPr lang="ru-RU" sz="2800" dirty="0"/>
              <a:t>достижения поставленной цели выделены </a:t>
            </a:r>
            <a:r>
              <a:rPr lang="ru-RU" sz="2800" dirty="0" err="1">
                <a:solidFill>
                  <a:schemeClr val="bg2">
                    <a:lumMod val="50000"/>
                  </a:schemeClr>
                </a:solidFill>
                <a:effectLst>
                  <a:outerShdw blurRad="38100" dist="38100" dir="2700000" algn="tl">
                    <a:srgbClr val="000000">
                      <a:alpha val="43137"/>
                    </a:srgbClr>
                  </a:outerShdw>
                </a:effectLst>
              </a:rPr>
              <a:t>диагностико</a:t>
            </a:r>
            <a:r>
              <a:rPr lang="ru-RU" sz="2800" dirty="0">
                <a:solidFill>
                  <a:schemeClr val="bg2">
                    <a:lumMod val="50000"/>
                  </a:schemeClr>
                </a:solidFill>
                <a:effectLst>
                  <a:outerShdw blurRad="38100" dist="38100" dir="2700000" algn="tl">
                    <a:srgbClr val="000000">
                      <a:alpha val="43137"/>
                    </a:srgbClr>
                  </a:outerShdw>
                </a:effectLst>
              </a:rPr>
              <a:t>-прогностическое, коррекционно-развивающее и научно-методическое</a:t>
            </a:r>
            <a:r>
              <a:rPr lang="ru-RU" sz="2800" dirty="0">
                <a:solidFill>
                  <a:schemeClr val="bg2">
                    <a:lumMod val="50000"/>
                  </a:schemeClr>
                </a:solidFill>
              </a:rPr>
              <a:t>  </a:t>
            </a:r>
            <a:r>
              <a:rPr lang="ru-RU" sz="2800" dirty="0">
                <a:solidFill>
                  <a:schemeClr val="bg2">
                    <a:lumMod val="50000"/>
                  </a:schemeClr>
                </a:solidFill>
                <a:effectLst>
                  <a:outerShdw blurRad="38100" dist="38100" dir="2700000" algn="tl">
                    <a:srgbClr val="000000">
                      <a:alpha val="43137"/>
                    </a:srgbClr>
                  </a:outerShdw>
                </a:effectLst>
              </a:rPr>
              <a:t>направления </a:t>
            </a:r>
            <a:r>
              <a:rPr lang="ru-RU" sz="2800" dirty="0" smtClean="0">
                <a:solidFill>
                  <a:schemeClr val="bg2">
                    <a:lumMod val="50000"/>
                  </a:schemeClr>
                </a:solidFill>
                <a:effectLst>
                  <a:outerShdw blurRad="38100" dist="38100" dir="2700000" algn="tl">
                    <a:srgbClr val="000000">
                      <a:alpha val="43137"/>
                    </a:srgbClr>
                  </a:outerShdw>
                </a:effectLst>
              </a:rPr>
              <a:t>работы</a:t>
            </a:r>
            <a:r>
              <a:rPr lang="ru-RU" sz="2800" dirty="0"/>
              <a:t>.</a:t>
            </a:r>
          </a:p>
        </p:txBody>
      </p:sp>
    </p:spTree>
    <p:extLst>
      <p:ext uri="{BB962C8B-B14F-4D97-AF65-F5344CB8AC3E}">
        <p14:creationId xmlns:p14="http://schemas.microsoft.com/office/powerpoint/2010/main" val="6097470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629</TotalTime>
  <Words>858</Words>
  <Application>Microsoft Office PowerPoint</Application>
  <PresentationFormat>Экран (4:3)</PresentationFormat>
  <Paragraphs>143</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Портфолио учителя-логопеда</vt:lpstr>
      <vt:lpstr>Презентация PowerPoint</vt:lpstr>
      <vt:lpstr> Учиться никогда не поздно, главное не останавливаться…</vt:lpstr>
      <vt:lpstr>Сведения о курсах повышения квалификации</vt:lpstr>
      <vt:lpstr>Мои профессиональные интересы</vt:lpstr>
      <vt:lpstr>II раздел: Педагогическая деятельность</vt:lpstr>
      <vt:lpstr>Презентация PowerPoint</vt:lpstr>
      <vt:lpstr>Цель работы </vt:lpstr>
      <vt:lpstr>Презентация PowerPoint</vt:lpstr>
      <vt:lpstr>Презентация PowerPoint</vt:lpstr>
      <vt:lpstr>Материалы, используемые в работе:</vt:lpstr>
      <vt:lpstr>Презентация PowerPoint</vt:lpstr>
      <vt:lpstr>Презентация PowerPoint</vt:lpstr>
      <vt:lpstr> Для работы над дыханием выполнены пособия, такие как «Покорми фрукты», «Футбол», «Летят снежинки». Для родителей также составлены памятки по работе над развитием правильного дыхания  На занятиях используются компьютерные программы, такие как «Баба Яга учится читать», «Учимся говорить правильно», «Весёлая читайка», программы компании «Адалин», «1С: Образование» «Русская фонетика», «Смешарики»</vt:lpstr>
      <vt:lpstr> В рамках работы по развитию неречевых базовых по речи функций активно используются  игры на печатной основе, такие как «Найди по образцу», «Одна загадка, четыре отгадки», «Какого цвета звук?», «Логические цепочки» и т.д. Также используются игры «Сложи узор Никитина», «Уникуб Никитина», «Квадрат Никитина», «Уголок», «Геометрик» и т.п. </vt:lpstr>
      <vt:lpstr>Презентация PowerPoint</vt:lpstr>
      <vt:lpstr> Так же при работе над решением  «чисто логопедических» задач  обязательно используются методы комплексной нейропсихологической коррекции (глазодвигательные, релаксационные упражнения, упражнения для развития мелкой моторики, дыхательные упражнения и т.д.),   разработанные  А.В. Семенович, упражнения и игры, предложенные А.Л. Сиротюк, а также игры и упражнения «Гимнастики для мозга» П.И. Деннисона.</vt:lpstr>
      <vt:lpstr> В рамках пропаганды логопедических знаний и обобщения педагогического опыта:</vt:lpstr>
      <vt:lpstr>III раздел: Эффективность логопедической работы</vt:lpstr>
      <vt:lpstr>Презентация PowerPoint</vt:lpstr>
      <vt:lpstr>Показатели по выпуску (среднее значение с 2008по 2015г.)</vt:lpstr>
      <vt:lpstr>Улучшение академической успеваемости (средний балл)</vt:lpstr>
      <vt:lpstr>В рамках научно-методического обеспечения и материально-дидактического оснащения логопедического процесса:</vt:lpstr>
      <vt:lpstr>IV раздел: Мои достижения</vt:lpstr>
      <vt:lpstr>Маленькие победы на пути больших открытий и великих свершений…</vt:lpstr>
      <vt:lpstr>Публикации</vt:lpstr>
      <vt:lpstr>Презентация PowerPoint</vt:lpstr>
      <vt:lpstr>Презентация PowerPoint</vt:lpstr>
      <vt:lpstr>Сертификат о создании сайта</vt:lpstr>
      <vt:lpstr>Награды</vt:lpstr>
      <vt:lpstr>Благодарю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 учителя-логопеда</dc:title>
  <dc:creator> </dc:creator>
  <cp:lastModifiedBy> </cp:lastModifiedBy>
  <cp:revision>43</cp:revision>
  <dcterms:created xsi:type="dcterms:W3CDTF">2015-12-10T03:52:47Z</dcterms:created>
  <dcterms:modified xsi:type="dcterms:W3CDTF">2015-12-14T07:22:44Z</dcterms:modified>
</cp:coreProperties>
</file>